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15" r:id="rId3"/>
    <p:sldId id="318" r:id="rId4"/>
    <p:sldId id="302" r:id="rId5"/>
    <p:sldId id="1059" r:id="rId6"/>
    <p:sldId id="471" r:id="rId7"/>
    <p:sldId id="319" r:id="rId8"/>
    <p:sldId id="2664" r:id="rId9"/>
    <p:sldId id="2666" r:id="rId10"/>
    <p:sldId id="2667" r:id="rId11"/>
    <p:sldId id="2656" r:id="rId12"/>
    <p:sldId id="2659" r:id="rId13"/>
    <p:sldId id="2658" r:id="rId14"/>
    <p:sldId id="806" r:id="rId15"/>
    <p:sldId id="2660" r:id="rId16"/>
    <p:sldId id="2661" r:id="rId17"/>
    <p:sldId id="307" r:id="rId18"/>
    <p:sldId id="267"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5586" userDrawn="1">
          <p15:clr>
            <a:srgbClr val="A4A3A4"/>
          </p15:clr>
        </p15:guide>
        <p15:guide id="3" pos="5065" userDrawn="1">
          <p15:clr>
            <a:srgbClr val="A4A3A4"/>
          </p15:clr>
        </p15:guide>
        <p15:guide id="4" pos="4520" userDrawn="1">
          <p15:clr>
            <a:srgbClr val="A4A3A4"/>
          </p15:clr>
        </p15:guide>
        <p15:guide id="5" pos="399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E50"/>
    <a:srgbClr val="EBE4D9"/>
    <a:srgbClr val="F7931D"/>
    <a:srgbClr val="9BBFE5"/>
    <a:srgbClr val="656794"/>
    <a:srgbClr val="1541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77485"/>
  </p:normalViewPr>
  <p:slideViewPr>
    <p:cSldViewPr snapToGrid="0" snapToObjects="1" showGuides="1">
      <p:cViewPr varScale="1">
        <p:scale>
          <a:sx n="74" d="100"/>
          <a:sy n="74" d="100"/>
        </p:scale>
        <p:origin x="300" y="56"/>
      </p:cViewPr>
      <p:guideLst>
        <p:guide orient="horz" pos="2183"/>
        <p:guide pos="5586"/>
        <p:guide pos="5065"/>
        <p:guide pos="4520"/>
        <p:guide pos="399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nhild Bjaalid" userId="d7bbdce7-ee07-4509-b514-70c32183fd78" providerId="ADAL" clId="{9AF59AB1-96C7-47D4-B106-9D9ADD79A288}"/>
    <pc:docChg chg="custSel addSld delSld modSld">
      <pc:chgData name="Gunhild Bjaalid" userId="d7bbdce7-ee07-4509-b514-70c32183fd78" providerId="ADAL" clId="{9AF59AB1-96C7-47D4-B106-9D9ADD79A288}" dt="2025-06-02T06:11:07.253" v="68" actId="47"/>
      <pc:docMkLst>
        <pc:docMk/>
      </pc:docMkLst>
      <pc:sldChg chg="modSp mod">
        <pc:chgData name="Gunhild Bjaalid" userId="d7bbdce7-ee07-4509-b514-70c32183fd78" providerId="ADAL" clId="{9AF59AB1-96C7-47D4-B106-9D9ADD79A288}" dt="2025-05-30T10:08:25.226" v="50" actId="20577"/>
        <pc:sldMkLst>
          <pc:docMk/>
          <pc:sldMk cId="818099052" sldId="471"/>
        </pc:sldMkLst>
        <pc:spChg chg="mod">
          <ac:chgData name="Gunhild Bjaalid" userId="d7bbdce7-ee07-4509-b514-70c32183fd78" providerId="ADAL" clId="{9AF59AB1-96C7-47D4-B106-9D9ADD79A288}" dt="2025-05-30T10:08:25.226" v="50" actId="20577"/>
          <ac:spMkLst>
            <pc:docMk/>
            <pc:sldMk cId="818099052" sldId="471"/>
            <ac:spMk id="3" creationId="{AB2D6F09-1E23-AEA9-2B76-1463089D0207}"/>
          </ac:spMkLst>
        </pc:spChg>
      </pc:sldChg>
      <pc:sldChg chg="del">
        <pc:chgData name="Gunhild Bjaalid" userId="d7bbdce7-ee07-4509-b514-70c32183fd78" providerId="ADAL" clId="{9AF59AB1-96C7-47D4-B106-9D9ADD79A288}" dt="2025-06-02T06:10:57.208" v="67" actId="47"/>
        <pc:sldMkLst>
          <pc:docMk/>
          <pc:sldMk cId="2963715490" sldId="2657"/>
        </pc:sldMkLst>
      </pc:sldChg>
      <pc:sldChg chg="del">
        <pc:chgData name="Gunhild Bjaalid" userId="d7bbdce7-ee07-4509-b514-70c32183fd78" providerId="ADAL" clId="{9AF59AB1-96C7-47D4-B106-9D9ADD79A288}" dt="2025-06-02T06:10:50.023" v="66" actId="47"/>
        <pc:sldMkLst>
          <pc:docMk/>
          <pc:sldMk cId="4236532108" sldId="2665"/>
        </pc:sldMkLst>
      </pc:sldChg>
      <pc:sldChg chg="addSp delSp modSp new mod">
        <pc:chgData name="Gunhild Bjaalid" userId="d7bbdce7-ee07-4509-b514-70c32183fd78" providerId="ADAL" clId="{9AF59AB1-96C7-47D4-B106-9D9ADD79A288}" dt="2025-05-30T10:11:29.252" v="64" actId="20577"/>
        <pc:sldMkLst>
          <pc:docMk/>
          <pc:sldMk cId="1656326044" sldId="2667"/>
        </pc:sldMkLst>
        <pc:spChg chg="mod">
          <ac:chgData name="Gunhild Bjaalid" userId="d7bbdce7-ee07-4509-b514-70c32183fd78" providerId="ADAL" clId="{9AF59AB1-96C7-47D4-B106-9D9ADD79A288}" dt="2025-05-30T10:11:29.252" v="64" actId="20577"/>
          <ac:spMkLst>
            <pc:docMk/>
            <pc:sldMk cId="1656326044" sldId="2667"/>
            <ac:spMk id="2" creationId="{12D7A5FE-D236-6B97-723B-8B16E0781B84}"/>
          </ac:spMkLst>
        </pc:spChg>
        <pc:spChg chg="mod">
          <ac:chgData name="Gunhild Bjaalid" userId="d7bbdce7-ee07-4509-b514-70c32183fd78" providerId="ADAL" clId="{9AF59AB1-96C7-47D4-B106-9D9ADD79A288}" dt="2025-05-30T10:11:22.707" v="54" actId="27636"/>
          <ac:spMkLst>
            <pc:docMk/>
            <pc:sldMk cId="1656326044" sldId="2667"/>
            <ac:spMk id="4" creationId="{6CDF28F1-AE34-8B7B-7C0B-2968664381F3}"/>
          </ac:spMkLst>
        </pc:spChg>
        <pc:picChg chg="add mod ord">
          <ac:chgData name="Gunhild Bjaalid" userId="d7bbdce7-ee07-4509-b514-70c32183fd78" providerId="ADAL" clId="{9AF59AB1-96C7-47D4-B106-9D9ADD79A288}" dt="2025-05-30T10:11:01.693" v="52" actId="22"/>
          <ac:picMkLst>
            <pc:docMk/>
            <pc:sldMk cId="1656326044" sldId="2667"/>
            <ac:picMk id="6" creationId="{F854FBA8-11F8-6D97-30C0-8C1423412DEC}"/>
          </ac:picMkLst>
        </pc:picChg>
      </pc:sldChg>
      <pc:sldChg chg="new del">
        <pc:chgData name="Gunhild Bjaalid" userId="d7bbdce7-ee07-4509-b514-70c32183fd78" providerId="ADAL" clId="{9AF59AB1-96C7-47D4-B106-9D9ADD79A288}" dt="2025-06-02T06:11:07.253" v="68" actId="47"/>
        <pc:sldMkLst>
          <pc:docMk/>
          <pc:sldMk cId="673450008" sldId="26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F280-7BD2-804A-BEF4-10417E4D2AB3}" type="datetimeFigureOut">
              <a:rPr lang="nb-NO" smtClean="0"/>
              <a:t>30.05.2025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A843BE-DE61-AF40-9A94-F414206FFBAE}" type="slidenum">
              <a:rPr lang="nb-NO" smtClean="0"/>
              <a:t>‹#›</a:t>
            </a:fld>
            <a:endParaRPr lang="nb-NO"/>
          </a:p>
        </p:txBody>
      </p:sp>
    </p:spTree>
    <p:extLst>
      <p:ext uri="{BB962C8B-B14F-4D97-AF65-F5344CB8AC3E}">
        <p14:creationId xmlns:p14="http://schemas.microsoft.com/office/powerpoint/2010/main" val="120757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8A843BE-DE61-AF40-9A94-F414206FFBAE}" type="slidenum">
              <a:rPr lang="nb-NO" smtClean="0"/>
              <a:t>1</a:t>
            </a:fld>
            <a:endParaRPr lang="nb-NO"/>
          </a:p>
        </p:txBody>
      </p:sp>
    </p:spTree>
    <p:extLst>
      <p:ext uri="{BB962C8B-B14F-4D97-AF65-F5344CB8AC3E}">
        <p14:creationId xmlns:p14="http://schemas.microsoft.com/office/powerpoint/2010/main" val="8816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8A843BE-DE61-AF40-9A94-F414206FFBAE}" type="slidenum">
              <a:rPr lang="nb-NO" smtClean="0"/>
              <a:t>2</a:t>
            </a:fld>
            <a:endParaRPr lang="nb-NO"/>
          </a:p>
        </p:txBody>
      </p:sp>
    </p:spTree>
    <p:extLst>
      <p:ext uri="{BB962C8B-B14F-4D97-AF65-F5344CB8AC3E}">
        <p14:creationId xmlns:p14="http://schemas.microsoft.com/office/powerpoint/2010/main" val="216596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Veldig mange av disse tingene sette samarbeid på prøve</a:t>
            </a:r>
          </a:p>
        </p:txBody>
      </p:sp>
      <p:sp>
        <p:nvSpPr>
          <p:cNvPr id="4" name="Plassholder for lysbildenummer 3"/>
          <p:cNvSpPr>
            <a:spLocks noGrp="1"/>
          </p:cNvSpPr>
          <p:nvPr>
            <p:ph type="sldNum" sz="quarter" idx="5"/>
          </p:nvPr>
        </p:nvSpPr>
        <p:spPr/>
        <p:txBody>
          <a:bodyPr/>
          <a:lstStyle/>
          <a:p>
            <a:fld id="{08A843BE-DE61-AF40-9A94-F414206FFBAE}" type="slidenum">
              <a:rPr lang="nb-NO" smtClean="0"/>
              <a:t>4</a:t>
            </a:fld>
            <a:endParaRPr lang="nb-NO"/>
          </a:p>
        </p:txBody>
      </p:sp>
    </p:spTree>
    <p:extLst>
      <p:ext uri="{BB962C8B-B14F-4D97-AF65-F5344CB8AC3E}">
        <p14:creationId xmlns:p14="http://schemas.microsoft.com/office/powerpoint/2010/main" val="298911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8A843BE-DE61-AF40-9A94-F414206FFBAE}" type="slidenum">
              <a:rPr lang="nb-NO" smtClean="0"/>
              <a:t>6</a:t>
            </a:fld>
            <a:endParaRPr lang="nb-NO"/>
          </a:p>
        </p:txBody>
      </p:sp>
    </p:spTree>
    <p:extLst>
      <p:ext uri="{BB962C8B-B14F-4D97-AF65-F5344CB8AC3E}">
        <p14:creationId xmlns:p14="http://schemas.microsoft.com/office/powerpoint/2010/main" val="277166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8A843BE-DE61-AF40-9A94-F414206FFBAE}" type="slidenum">
              <a:rPr lang="nb-NO" smtClean="0"/>
              <a:t>11</a:t>
            </a:fld>
            <a:endParaRPr lang="nb-NO"/>
          </a:p>
        </p:txBody>
      </p:sp>
    </p:spTree>
    <p:extLst>
      <p:ext uri="{BB962C8B-B14F-4D97-AF65-F5344CB8AC3E}">
        <p14:creationId xmlns:p14="http://schemas.microsoft.com/office/powerpoint/2010/main" val="199894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8A843BE-DE61-AF40-9A94-F414206FFBAE}" type="slidenum">
              <a:rPr lang="nb-NO" smtClean="0"/>
              <a:t>13</a:t>
            </a:fld>
            <a:endParaRPr lang="nb-NO"/>
          </a:p>
        </p:txBody>
      </p:sp>
    </p:spTree>
    <p:extLst>
      <p:ext uri="{BB962C8B-B14F-4D97-AF65-F5344CB8AC3E}">
        <p14:creationId xmlns:p14="http://schemas.microsoft.com/office/powerpoint/2010/main" val="273832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14</a:t>
            </a:fld>
            <a:endParaRPr lang="nb-NO"/>
          </a:p>
        </p:txBody>
      </p:sp>
    </p:spTree>
    <p:extLst>
      <p:ext uri="{BB962C8B-B14F-4D97-AF65-F5344CB8AC3E}">
        <p14:creationId xmlns:p14="http://schemas.microsoft.com/office/powerpoint/2010/main" val="1979509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8A843BE-DE61-AF40-9A94-F414206FFBAE}" type="slidenum">
              <a:rPr lang="nb-NO" smtClean="0"/>
              <a:t>15</a:t>
            </a:fld>
            <a:endParaRPr lang="nb-NO"/>
          </a:p>
        </p:txBody>
      </p:sp>
    </p:spTree>
    <p:extLst>
      <p:ext uri="{BB962C8B-B14F-4D97-AF65-F5344CB8AC3E}">
        <p14:creationId xmlns:p14="http://schemas.microsoft.com/office/powerpoint/2010/main" val="3240784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8A843BE-DE61-AF40-9A94-F414206FFBAE}" type="slidenum">
              <a:rPr lang="nb-NO" smtClean="0"/>
              <a:t>17</a:t>
            </a:fld>
            <a:endParaRPr lang="nb-NO"/>
          </a:p>
        </p:txBody>
      </p:sp>
    </p:spTree>
    <p:extLst>
      <p:ext uri="{BB962C8B-B14F-4D97-AF65-F5344CB8AC3E}">
        <p14:creationId xmlns:p14="http://schemas.microsoft.com/office/powerpoint/2010/main" val="462377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tellysbilde">
    <p:bg>
      <p:bgPr>
        <a:solidFill>
          <a:schemeClr val="accent3"/>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2932"/>
            <a:ext cx="1895707" cy="1895707"/>
          </a:xfrm>
          <a:prstGeom prst="rect">
            <a:avLst/>
          </a:prstGeom>
        </p:spPr>
      </p:pic>
      <p:sp>
        <p:nvSpPr>
          <p:cNvPr id="2" name="Tittel 1"/>
          <p:cNvSpPr>
            <a:spLocks noGrp="1"/>
          </p:cNvSpPr>
          <p:nvPr>
            <p:ph type="ctrTitle"/>
          </p:nvPr>
        </p:nvSpPr>
        <p:spPr>
          <a:xfrm>
            <a:off x="2597203" y="2136160"/>
            <a:ext cx="7937608" cy="2497311"/>
          </a:xfrm>
        </p:spPr>
        <p:txBody>
          <a:bodyPr lIns="0" tIns="0" rIns="0" bIns="0" anchor="t" anchorCtr="0">
            <a:normAutofit/>
          </a:bodyPr>
          <a:lstStyle>
            <a:lvl1pPr algn="l">
              <a:lnSpc>
                <a:spcPct val="93000"/>
              </a:lnSpc>
              <a:defRPr sz="4600" baseline="0">
                <a:solidFill>
                  <a:schemeClr val="tx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597203" y="1414764"/>
            <a:ext cx="7937608" cy="293215"/>
          </a:xfrm>
        </p:spPr>
        <p:txBody>
          <a:bodyPr lIns="0" tIns="0" rIns="0" bIns="0">
            <a:normAutofit/>
          </a:bodyPr>
          <a:lstStyle>
            <a:lvl1pPr marL="0" indent="0" algn="l">
              <a:buNone/>
              <a:defRPr sz="1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NAVN, tittel</a:t>
            </a:r>
          </a:p>
        </p:txBody>
      </p:sp>
      <p:sp>
        <p:nvSpPr>
          <p:cNvPr id="4" name="Plassholder for dato 3"/>
          <p:cNvSpPr>
            <a:spLocks noGrp="1"/>
          </p:cNvSpPr>
          <p:nvPr>
            <p:ph type="dt" sz="half" idx="10"/>
          </p:nvPr>
        </p:nvSpPr>
        <p:spPr/>
        <p:txBody>
          <a:bodyPr/>
          <a:lstStyle>
            <a:lvl1pPr>
              <a:defRPr>
                <a:solidFill>
                  <a:srgbClr val="154194"/>
                </a:solidFill>
              </a:defRPr>
            </a:lvl1pPr>
          </a:lstStyle>
          <a:p>
            <a:fld id="{5CA8B9B4-4AC9-FA4D-89F2-98956A403903}" type="datetime4">
              <a:rPr lang="nb-NO" smtClean="0"/>
              <a:t>30. mai 2025</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10" name="Rektangel 9"/>
          <p:cNvSpPr/>
          <p:nvPr userDrawn="1"/>
        </p:nvSpPr>
        <p:spPr>
          <a:xfrm>
            <a:off x="2597203" y="1828800"/>
            <a:ext cx="7937608"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eslide">
    <p:spTree>
      <p:nvGrpSpPr>
        <p:cNvPr id="1" name=""/>
        <p:cNvGrpSpPr/>
        <p:nvPr/>
      </p:nvGrpSpPr>
      <p:grpSpPr>
        <a:xfrm>
          <a:off x="0" y="0"/>
          <a:ext cx="0" cy="0"/>
          <a:chOff x="0" y="0"/>
          <a:chExt cx="0" cy="0"/>
        </a:xfrm>
      </p:grpSpPr>
      <p:sp>
        <p:nvSpPr>
          <p:cNvPr id="11" name="Plassholder for bilde 10"/>
          <p:cNvSpPr>
            <a:spLocks noGrp="1"/>
          </p:cNvSpPr>
          <p:nvPr>
            <p:ph type="pic" sz="quarter" idx="13"/>
          </p:nvPr>
        </p:nvSpPr>
        <p:spPr>
          <a:xfrm>
            <a:off x="409322" y="428263"/>
            <a:ext cx="11373104" cy="6001474"/>
          </a:xfrm>
          <a:solidFill>
            <a:schemeClr val="bg1"/>
          </a:solidFill>
        </p:spPr>
        <p:txBody>
          <a:bodyPr/>
          <a:lstStyle/>
          <a:p>
            <a:r>
              <a:rPr lang="nb-NO"/>
              <a:t>Klikk på ikonet for å legge til et bilde</a:t>
            </a:r>
            <a:endParaRPr lang="nb-NO" dirty="0"/>
          </a:p>
        </p:txBody>
      </p:sp>
      <p:sp>
        <p:nvSpPr>
          <p:cNvPr id="4" name="Plassholder for dato 3"/>
          <p:cNvSpPr>
            <a:spLocks noGrp="1"/>
          </p:cNvSpPr>
          <p:nvPr>
            <p:ph type="dt" sz="half" idx="10"/>
          </p:nvPr>
        </p:nvSpPr>
        <p:spPr/>
        <p:txBody>
          <a:bodyPr/>
          <a:lstStyle/>
          <a:p>
            <a:fld id="{E4AA692E-DEA7-4749-AD62-BB18AF54669B}" type="datetime4">
              <a:rPr lang="nb-NO" smtClean="0"/>
              <a:t>30. mai 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5/30/2025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27964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 Image Slide 3">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1201755"/>
          </a:xfrm>
        </p:spPr>
        <p:txBody>
          <a:bodyPr lIns="0" tIns="0" rIns="0" bIns="0" anchor="t" anchorCtr="0">
            <a:normAutofit/>
          </a:bodyPr>
          <a:lstStyle>
            <a:lvl1pPr>
              <a:lnSpc>
                <a:spcPct val="100000"/>
              </a:lnSpc>
              <a:defRPr sz="3500" baseline="0">
                <a:solidFill>
                  <a:schemeClr val="bg2"/>
                </a:solidFill>
              </a:defRPr>
            </a:lvl1pPr>
          </a:lstStyle>
          <a:p>
            <a:r>
              <a:rPr lang="en-US" noProof="0" dirty="0"/>
              <a:t>Click to add a multi-line title </a:t>
            </a:r>
          </a:p>
        </p:txBody>
      </p:sp>
      <p:sp>
        <p:nvSpPr>
          <p:cNvPr id="4" name="Plassholder for dato 3"/>
          <p:cNvSpPr>
            <a:spLocks noGrp="1"/>
          </p:cNvSpPr>
          <p:nvPr>
            <p:ph type="dt" sz="half" idx="10"/>
          </p:nvPr>
        </p:nvSpPr>
        <p:spPr/>
        <p:txBody>
          <a:bodyPr/>
          <a:lstStyle/>
          <a:p>
            <a:fld id="{57437A39-4B9E-FC47-B7D9-33F67BAD1AFE}" type="datetime1">
              <a:rPr lang="en-US" noProof="0" smtClean="0"/>
              <a:t>5/30/2025</a:t>
            </a:fld>
            <a:endParaRPr lang="en-US" noProof="0" dirty="0"/>
          </a:p>
        </p:txBody>
      </p:sp>
      <p:sp>
        <p:nvSpPr>
          <p:cNvPr id="5" name="Plassholder for bunntekst 4"/>
          <p:cNvSpPr>
            <a:spLocks noGrp="1"/>
          </p:cNvSpPr>
          <p:nvPr>
            <p:ph type="ftr" sz="quarter" idx="11"/>
          </p:nvPr>
        </p:nvSpPr>
        <p:spPr/>
        <p:txBody>
          <a:bodyPr/>
          <a:lstStyle/>
          <a:p>
            <a:r>
              <a:rPr lang="en-US" noProof="0" dirty="0"/>
              <a:t>Footer</a:t>
            </a:r>
          </a:p>
        </p:txBody>
      </p:sp>
      <p:sp>
        <p:nvSpPr>
          <p:cNvPr id="6" name="Plassholder for lysbildenummer 5"/>
          <p:cNvSpPr>
            <a:spLocks noGrp="1"/>
          </p:cNvSpPr>
          <p:nvPr>
            <p:ph type="sldNum" sz="quarter" idx="12"/>
          </p:nvPr>
        </p:nvSpPr>
        <p:spPr/>
        <p:txBody>
          <a:bodyPr/>
          <a:lstStyle/>
          <a:p>
            <a:fld id="{1CAACE74-9F97-CC48-B4CB-2460102901BA}" type="slidenum">
              <a:rPr lang="en-US" noProof="0" smtClean="0"/>
              <a:t>‹#›</a:t>
            </a:fld>
            <a:endParaRPr lang="en-US" noProof="0" dirty="0"/>
          </a:p>
        </p:txBody>
      </p:sp>
      <p:cxnSp>
        <p:nvCxnSpPr>
          <p:cNvPr id="9" name="Rett linje 8"/>
          <p:cNvCxnSpPr/>
          <p:nvPr userDrawn="1"/>
        </p:nvCxnSpPr>
        <p:spPr>
          <a:xfrm flipH="1">
            <a:off x="1130061" y="2375327"/>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nb-NO" noProof="0"/>
              <a:t>Klikk ikonet for å legge til et bilde</a:t>
            </a:r>
            <a:endParaRPr lang="en-US" noProof="0" dirty="0"/>
          </a:p>
        </p:txBody>
      </p:sp>
      <p:sp>
        <p:nvSpPr>
          <p:cNvPr id="10" name="Plassholder for tekst 11"/>
          <p:cNvSpPr>
            <a:spLocks noGrp="1"/>
          </p:cNvSpPr>
          <p:nvPr>
            <p:ph type="body" sz="quarter" idx="14" hasCustomPrompt="1"/>
          </p:nvPr>
        </p:nvSpPr>
        <p:spPr>
          <a:xfrm>
            <a:off x="1130061" y="2743200"/>
            <a:ext cx="5132716" cy="3386201"/>
          </a:xfrm>
        </p:spPr>
        <p:txBody>
          <a:bodyPr/>
          <a:lstStyle>
            <a:lvl1pPr marL="324000" indent="-324000">
              <a:buFontTx/>
              <a:buBlip>
                <a:blip r:embed="rId2"/>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pic>
        <p:nvPicPr>
          <p:cNvPr id="13" name="Bilde 12"/>
          <p:cNvPicPr>
            <a:picLocks noChangeAspect="1"/>
          </p:cNvPicPr>
          <p:nvPr userDrawn="1"/>
        </p:nvPicPr>
        <p:blipFill rotWithShape="1">
          <a:blip r:embed="rId3">
            <a:extLst>
              <a:ext uri="{28A0092B-C50C-407E-A947-70E740481C1C}">
                <a14:useLocalDpi xmlns:a14="http://schemas.microsoft.com/office/drawing/2010/main" val="0"/>
              </a:ext>
            </a:extLst>
          </a:blip>
          <a:srcRect l="9430" t="14072" r="9430" b="14072"/>
          <a:stretch/>
        </p:blipFill>
        <p:spPr>
          <a:xfrm>
            <a:off x="11028283" y="6473827"/>
            <a:ext cx="752422" cy="302900"/>
          </a:xfrm>
          <a:prstGeom prst="rect">
            <a:avLst/>
          </a:prstGeom>
        </p:spPr>
      </p:pic>
    </p:spTree>
    <p:extLst>
      <p:ext uri="{BB962C8B-B14F-4D97-AF65-F5344CB8AC3E}">
        <p14:creationId xmlns:p14="http://schemas.microsoft.com/office/powerpoint/2010/main" val="3224170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166F1F-CE9B-4651-A6AA-CD717754106B}"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extLst>
      <p:ext uri="{BB962C8B-B14F-4D97-AF65-F5344CB8AC3E}">
        <p14:creationId xmlns:p14="http://schemas.microsoft.com/office/powerpoint/2010/main" val="2143364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tellysbilde">
    <p:bg>
      <p:bgPr>
        <a:solidFill>
          <a:schemeClr val="accent3"/>
        </a:solidFill>
        <a:effectLst/>
      </p:bgPr>
    </p:bg>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32932"/>
            <a:ext cx="1895707" cy="1895707"/>
          </a:xfrm>
          <a:prstGeom prst="rect">
            <a:avLst/>
          </a:prstGeom>
        </p:spPr>
      </p:pic>
      <p:sp>
        <p:nvSpPr>
          <p:cNvPr id="2" name="Tittel 1"/>
          <p:cNvSpPr>
            <a:spLocks noGrp="1"/>
          </p:cNvSpPr>
          <p:nvPr>
            <p:ph type="ctrTitle"/>
          </p:nvPr>
        </p:nvSpPr>
        <p:spPr>
          <a:xfrm>
            <a:off x="2597203" y="2136160"/>
            <a:ext cx="7937608" cy="1475141"/>
          </a:xfrm>
        </p:spPr>
        <p:txBody>
          <a:bodyPr lIns="0" tIns="0" rIns="0" bIns="0" anchor="t" anchorCtr="0">
            <a:normAutofit/>
          </a:bodyPr>
          <a:lstStyle>
            <a:lvl1pPr algn="l">
              <a:lnSpc>
                <a:spcPct val="93000"/>
              </a:lnSpc>
              <a:defRPr sz="4600" baseline="0">
                <a:solidFill>
                  <a:schemeClr val="tx1"/>
                </a:solidFill>
              </a:defRPr>
            </a:lvl1pPr>
          </a:lstStyle>
          <a:p>
            <a:r>
              <a:rPr lang="nb-NO"/>
              <a:t>Klikk for å redigere tittelstil</a:t>
            </a:r>
            <a:endParaRPr lang="nb-NO" dirty="0"/>
          </a:p>
        </p:txBody>
      </p:sp>
      <p:sp>
        <p:nvSpPr>
          <p:cNvPr id="3" name="Undertittel 2"/>
          <p:cNvSpPr>
            <a:spLocks noGrp="1"/>
          </p:cNvSpPr>
          <p:nvPr>
            <p:ph type="subTitle" idx="1" hasCustomPrompt="1"/>
          </p:nvPr>
        </p:nvSpPr>
        <p:spPr>
          <a:xfrm>
            <a:off x="2597203" y="1414764"/>
            <a:ext cx="7937608" cy="293215"/>
          </a:xfrm>
        </p:spPr>
        <p:txBody>
          <a:bodyPr lIns="0" tIns="0" rIns="0" bIns="0">
            <a:normAutofit/>
          </a:bodyPr>
          <a:lstStyle>
            <a:lvl1pPr marL="0" indent="0" algn="l">
              <a:buNone/>
              <a:defRPr sz="1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NAVN, tittel</a:t>
            </a:r>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30. mai 2025</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8" name="Plassholder for tekst 7"/>
          <p:cNvSpPr>
            <a:spLocks noGrp="1"/>
          </p:cNvSpPr>
          <p:nvPr>
            <p:ph type="body" sz="quarter" idx="13" hasCustomPrompt="1"/>
          </p:nvPr>
        </p:nvSpPr>
        <p:spPr>
          <a:xfrm>
            <a:off x="2597150" y="3982113"/>
            <a:ext cx="7937500" cy="485715"/>
          </a:xfrm>
        </p:spPr>
        <p:txBody>
          <a:bodyPr lIns="0" tIns="0" rIns="0" bIns="0">
            <a:normAutofit/>
          </a:bodyPr>
          <a:lstStyle>
            <a:lvl1pPr marL="0" indent="0">
              <a:buNone/>
              <a:defRPr sz="1900">
                <a:solidFill>
                  <a:schemeClr val="tx1"/>
                </a:solidFill>
              </a:defRPr>
            </a:lvl1pPr>
          </a:lstStyle>
          <a:p>
            <a:pPr lvl="0"/>
            <a:r>
              <a:rPr lang="nb-NO" dirty="0"/>
              <a:t>Klikk for å legge til undertittel</a:t>
            </a:r>
          </a:p>
        </p:txBody>
      </p:sp>
      <p:sp>
        <p:nvSpPr>
          <p:cNvPr id="12" name="Rektangel 11"/>
          <p:cNvSpPr/>
          <p:nvPr userDrawn="1"/>
        </p:nvSpPr>
        <p:spPr>
          <a:xfrm>
            <a:off x="2597203" y="1828800"/>
            <a:ext cx="7937608"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13" name="Rett linje 12"/>
          <p:cNvCxnSpPr/>
          <p:nvPr userDrawn="1"/>
        </p:nvCxnSpPr>
        <p:spPr>
          <a:xfrm flipH="1">
            <a:off x="2619377" y="3738301"/>
            <a:ext cx="79152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maside">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663700" y="2136160"/>
            <a:ext cx="8871111" cy="2296140"/>
          </a:xfrm>
        </p:spPr>
        <p:txBody>
          <a:bodyPr lIns="0" tIns="0" rIns="0" bIns="0" anchor="t" anchorCtr="0">
            <a:normAutofit/>
          </a:bodyPr>
          <a:lstStyle>
            <a:lvl1pPr algn="l">
              <a:lnSpc>
                <a:spcPct val="93000"/>
              </a:lnSpc>
              <a:defRPr sz="4600" baseline="0">
                <a:solidFill>
                  <a:schemeClr val="tx1"/>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30. mai 2025</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12" name="Rektangel 11"/>
          <p:cNvSpPr/>
          <p:nvPr userDrawn="1"/>
        </p:nvSpPr>
        <p:spPr>
          <a:xfrm>
            <a:off x="1663700" y="1828800"/>
            <a:ext cx="8871111" cy="7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aside 2">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663700" y="2136160"/>
            <a:ext cx="8871111" cy="2296140"/>
          </a:xfrm>
        </p:spPr>
        <p:txBody>
          <a:bodyPr lIns="0" tIns="0" rIns="0" bIns="0" anchor="t" anchorCtr="0">
            <a:normAutofit/>
          </a:bodyPr>
          <a:lstStyle>
            <a:lvl1pPr algn="l">
              <a:lnSpc>
                <a:spcPct val="93000"/>
              </a:lnSpc>
              <a:defRPr sz="4600" baseline="0">
                <a:solidFill>
                  <a:schemeClr val="bg2"/>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lvl1pPr>
              <a:defRPr>
                <a:solidFill>
                  <a:srgbClr val="154194"/>
                </a:solidFill>
              </a:defRPr>
            </a:lvl1pPr>
          </a:lstStyle>
          <a:p>
            <a:fld id="{2E65B5E0-AD28-4E4C-8FE7-693927AEB743}" type="datetime4">
              <a:rPr lang="nb-NO" smtClean="0"/>
              <a:t>30. mai 2025</a:t>
            </a:fld>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sp>
        <p:nvSpPr>
          <p:cNvPr id="12" name="Rektangel 11"/>
          <p:cNvSpPr/>
          <p:nvPr userDrawn="1"/>
        </p:nvSpPr>
        <p:spPr>
          <a:xfrm>
            <a:off x="1663700" y="1828800"/>
            <a:ext cx="8871111" cy="768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slide-1">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670472" y="879894"/>
            <a:ext cx="8025619" cy="692957"/>
          </a:xfrm>
        </p:spPr>
        <p:txBody>
          <a:bodyPr lIns="0" tIns="0" rIns="0" bIns="0" anchor="t" anchorCtr="0">
            <a:normAutofit/>
          </a:bodyPr>
          <a:lstStyle>
            <a:lvl1pPr>
              <a:defRPr sz="3500">
                <a:solidFill>
                  <a:schemeClr val="tx1"/>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E4AA692E-DEA7-4749-AD62-BB18AF54669B}" type="datetime4">
              <a:rPr lang="nb-NO" smtClean="0"/>
              <a:t>30. mai 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670472" y="1624829"/>
            <a:ext cx="80256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
        <p:nvSpPr>
          <p:cNvPr id="12" name="Plassholder for tekst 11"/>
          <p:cNvSpPr>
            <a:spLocks noGrp="1"/>
          </p:cNvSpPr>
          <p:nvPr>
            <p:ph type="body" sz="quarter" idx="13"/>
          </p:nvPr>
        </p:nvSpPr>
        <p:spPr>
          <a:xfrm>
            <a:off x="1670049" y="1938337"/>
            <a:ext cx="8026041" cy="39535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48939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 (mørk)">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670472" y="879894"/>
            <a:ext cx="8025619" cy="692957"/>
          </a:xfrm>
        </p:spPr>
        <p:txBody>
          <a:bodyPr lIns="0" tIns="0" rIns="0" bIns="0" anchor="t" anchorCtr="0">
            <a:normAutofit/>
          </a:bodyPr>
          <a:lstStyle>
            <a:lvl1pPr>
              <a:defRPr sz="3500">
                <a:solidFill>
                  <a:schemeClr val="bg2"/>
                </a:solidFill>
              </a:defRPr>
            </a:lvl1pPr>
          </a:lstStyle>
          <a:p>
            <a:r>
              <a:rPr lang="nb-NO"/>
              <a:t>Klikk for å redigere tittelstil</a:t>
            </a:r>
            <a:endParaRPr lang="nb-NO" dirty="0"/>
          </a:p>
        </p:txBody>
      </p:sp>
      <p:sp>
        <p:nvSpPr>
          <p:cNvPr id="4" name="Plassholder for dato 3"/>
          <p:cNvSpPr>
            <a:spLocks noGrp="1"/>
          </p:cNvSpPr>
          <p:nvPr>
            <p:ph type="dt" sz="half" idx="10"/>
          </p:nvPr>
        </p:nvSpPr>
        <p:spPr/>
        <p:txBody>
          <a:bodyPr/>
          <a:lstStyle/>
          <a:p>
            <a:fld id="{E4AA692E-DEA7-4749-AD62-BB18AF54669B}" type="datetime4">
              <a:rPr lang="nb-NO" smtClean="0"/>
              <a:t>30. mai 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670472" y="1624829"/>
            <a:ext cx="8025619"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Bil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
        <p:nvSpPr>
          <p:cNvPr id="12" name="Plassholder for tekst 11"/>
          <p:cNvSpPr>
            <a:spLocks noGrp="1"/>
          </p:cNvSpPr>
          <p:nvPr>
            <p:ph type="body" sz="quarter" idx="13"/>
          </p:nvPr>
        </p:nvSpPr>
        <p:spPr>
          <a:xfrm>
            <a:off x="1670049" y="1938337"/>
            <a:ext cx="8026041" cy="3953503"/>
          </a:xfrm>
        </p:spPr>
        <p:txBody>
          <a:bodyPr/>
          <a:lstStyle>
            <a:lvl1pPr marL="324000" indent="-324000">
              <a:buFontTx/>
              <a:buBlip>
                <a:blip r:embed="rId3"/>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2">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rmAutofit/>
          </a:bodyPr>
          <a:lstStyle>
            <a:lvl1pPr>
              <a:lnSpc>
                <a:spcPct val="100000"/>
              </a:lnSpc>
              <a:defRPr sz="3500">
                <a:solidFill>
                  <a:schemeClr val="tx1"/>
                </a:solidFill>
              </a:defRPr>
            </a:lvl1pPr>
          </a:lstStyle>
          <a:p>
            <a:r>
              <a:rPr lang="nb-NO" dirty="0"/>
              <a:t>Klikk for å legge til tittel</a:t>
            </a:r>
          </a:p>
        </p:txBody>
      </p:sp>
      <p:sp>
        <p:nvSpPr>
          <p:cNvPr id="4" name="Plassholder for dato 3"/>
          <p:cNvSpPr>
            <a:spLocks noGrp="1"/>
          </p:cNvSpPr>
          <p:nvPr>
            <p:ph type="dt" sz="half" idx="10"/>
          </p:nvPr>
        </p:nvSpPr>
        <p:spPr/>
        <p:txBody>
          <a:bodyPr/>
          <a:lstStyle/>
          <a:p>
            <a:fld id="{E4AA692E-DEA7-4749-AD62-BB18AF54669B}" type="datetime4">
              <a:rPr lang="nb-NO" smtClean="0"/>
              <a:t>30. mai 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130061" y="1823236"/>
            <a:ext cx="51413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3"/>
          </a:xfrm>
          <a:solidFill>
            <a:schemeClr val="bg1"/>
          </a:solidFill>
        </p:spPr>
        <p:txBody>
          <a:bodyPr/>
          <a:lstStyle/>
          <a:p>
            <a:r>
              <a:rPr lang="nb-NO"/>
              <a:t>Klikk på ikonet for å legge til et bilde</a:t>
            </a:r>
          </a:p>
        </p:txBody>
      </p:sp>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
        <p:nvSpPr>
          <p:cNvPr id="10" name="Plassholder for tekst 11"/>
          <p:cNvSpPr>
            <a:spLocks noGrp="1"/>
          </p:cNvSpPr>
          <p:nvPr>
            <p:ph type="body" sz="quarter" idx="14"/>
          </p:nvPr>
        </p:nvSpPr>
        <p:spPr>
          <a:xfrm>
            <a:off x="1130060" y="2175898"/>
            <a:ext cx="5141343" cy="395350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slide-3">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692957"/>
          </a:xfrm>
        </p:spPr>
        <p:txBody>
          <a:bodyPr lIns="0" tIns="0" rIns="0" bIns="0" anchor="t" anchorCtr="0">
            <a:normAutofit/>
          </a:bodyPr>
          <a:lstStyle>
            <a:lvl1pPr>
              <a:lnSpc>
                <a:spcPct val="100000"/>
              </a:lnSpc>
              <a:defRPr sz="3500">
                <a:solidFill>
                  <a:schemeClr val="bg2"/>
                </a:solidFill>
              </a:defRPr>
            </a:lvl1pPr>
          </a:lstStyle>
          <a:p>
            <a:r>
              <a:rPr lang="nb-NO" dirty="0"/>
              <a:t>Klikk for å legge til tittel</a:t>
            </a:r>
          </a:p>
        </p:txBody>
      </p:sp>
      <p:sp>
        <p:nvSpPr>
          <p:cNvPr id="4" name="Plassholder for dato 3"/>
          <p:cNvSpPr>
            <a:spLocks noGrp="1"/>
          </p:cNvSpPr>
          <p:nvPr>
            <p:ph type="dt" sz="half" idx="10"/>
          </p:nvPr>
        </p:nvSpPr>
        <p:spPr/>
        <p:txBody>
          <a:bodyPr/>
          <a:lstStyle/>
          <a:p>
            <a:fld id="{E4AA692E-DEA7-4749-AD62-BB18AF54669B}" type="datetime4">
              <a:rPr lang="nb-NO" smtClean="0"/>
              <a:t>30. mai 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130061" y="1823236"/>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nb-NO"/>
              <a:t>Klikk på ikonet for å legge til et bilde</a:t>
            </a:r>
          </a:p>
        </p:txBody>
      </p:sp>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
        <p:nvSpPr>
          <p:cNvPr id="10" name="Plassholder for tekst 11"/>
          <p:cNvSpPr>
            <a:spLocks noGrp="1"/>
          </p:cNvSpPr>
          <p:nvPr>
            <p:ph type="body" sz="quarter" idx="14"/>
          </p:nvPr>
        </p:nvSpPr>
        <p:spPr>
          <a:xfrm>
            <a:off x="1130060" y="2175898"/>
            <a:ext cx="5132717" cy="3953503"/>
          </a:xfrm>
        </p:spPr>
        <p:txBody>
          <a:bodyPr/>
          <a:lstStyle>
            <a:lvl1pPr marL="324000" indent="-324000">
              <a:buFontTx/>
              <a:buBlip>
                <a:blip r:embed="rId3"/>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slide-4">
    <p:bg>
      <p:bgPr>
        <a:solidFill>
          <a:schemeClr val="tx1"/>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130060" y="1009620"/>
            <a:ext cx="5132717" cy="1201755"/>
          </a:xfrm>
        </p:spPr>
        <p:txBody>
          <a:bodyPr lIns="0" tIns="0" rIns="0" bIns="0" anchor="t" anchorCtr="0">
            <a:normAutofit/>
          </a:bodyPr>
          <a:lstStyle>
            <a:lvl1pPr>
              <a:lnSpc>
                <a:spcPct val="100000"/>
              </a:lnSpc>
              <a:defRPr sz="3500">
                <a:solidFill>
                  <a:schemeClr val="bg2"/>
                </a:solidFill>
              </a:defRPr>
            </a:lvl1pPr>
          </a:lstStyle>
          <a:p>
            <a:r>
              <a:rPr lang="nb-NO" dirty="0"/>
              <a:t>Klikk for å legge til en tittel over to linjer</a:t>
            </a:r>
          </a:p>
        </p:txBody>
      </p:sp>
      <p:sp>
        <p:nvSpPr>
          <p:cNvPr id="4" name="Plassholder for dato 3"/>
          <p:cNvSpPr>
            <a:spLocks noGrp="1"/>
          </p:cNvSpPr>
          <p:nvPr>
            <p:ph type="dt" sz="half" idx="10"/>
          </p:nvPr>
        </p:nvSpPr>
        <p:spPr/>
        <p:txBody>
          <a:bodyPr/>
          <a:lstStyle/>
          <a:p>
            <a:fld id="{E4AA692E-DEA7-4749-AD62-BB18AF54669B}" type="datetime4">
              <a:rPr lang="nb-NO" smtClean="0"/>
              <a:t>30. mai 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CAACE74-9F97-CC48-B4CB-2460102901BA}" type="slidenum">
              <a:rPr lang="nb-NO" smtClean="0"/>
              <a:t>‹#›</a:t>
            </a:fld>
            <a:endParaRPr lang="nb-NO"/>
          </a:p>
        </p:txBody>
      </p:sp>
      <p:cxnSp>
        <p:nvCxnSpPr>
          <p:cNvPr id="9" name="Rett linje 8"/>
          <p:cNvCxnSpPr/>
          <p:nvPr userDrawn="1"/>
        </p:nvCxnSpPr>
        <p:spPr>
          <a:xfrm flipH="1">
            <a:off x="1130061" y="2375327"/>
            <a:ext cx="5141343"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Plassholder for bilde 10"/>
          <p:cNvSpPr>
            <a:spLocks noGrp="1"/>
          </p:cNvSpPr>
          <p:nvPr>
            <p:ph type="pic" sz="quarter" idx="13"/>
          </p:nvPr>
        </p:nvSpPr>
        <p:spPr>
          <a:xfrm>
            <a:off x="6918386" y="428263"/>
            <a:ext cx="4864040" cy="6001474"/>
          </a:xfrm>
          <a:solidFill>
            <a:schemeClr val="bg1"/>
          </a:solidFill>
        </p:spPr>
        <p:txBody>
          <a:bodyPr/>
          <a:lstStyle/>
          <a:p>
            <a:r>
              <a:rPr lang="nb-NO"/>
              <a:t>Klikk på ikonet for å legge til et bilde</a:t>
            </a:r>
          </a:p>
        </p:txBody>
      </p:sp>
      <p:pic>
        <p:nvPicPr>
          <p:cNvPr id="17" name="Bild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52208" y="6491358"/>
            <a:ext cx="707992" cy="259646"/>
          </a:xfrm>
          <a:prstGeom prst="rect">
            <a:avLst/>
          </a:prstGeom>
        </p:spPr>
      </p:pic>
      <p:sp>
        <p:nvSpPr>
          <p:cNvPr id="10" name="Plassholder for tekst 11"/>
          <p:cNvSpPr>
            <a:spLocks noGrp="1"/>
          </p:cNvSpPr>
          <p:nvPr>
            <p:ph type="body" sz="quarter" idx="14"/>
          </p:nvPr>
        </p:nvSpPr>
        <p:spPr>
          <a:xfrm>
            <a:off x="1130061" y="2743200"/>
            <a:ext cx="5132716" cy="3386201"/>
          </a:xfrm>
        </p:spPr>
        <p:txBody>
          <a:bodyPr/>
          <a:lstStyle>
            <a:lvl1pPr marL="324000" indent="-324000">
              <a:buFontTx/>
              <a:buBlip>
                <a:blip r:embed="rId3"/>
              </a:buBlip>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a:xfrm>
            <a:off x="208722" y="208722"/>
            <a:ext cx="11767929" cy="6430617"/>
          </a:xfrm>
          <a:prstGeom prst="rect">
            <a:avLst/>
          </a:prstGeom>
          <a:noFill/>
          <a:ln w="4318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09322" y="6550559"/>
            <a:ext cx="2743200" cy="307442"/>
          </a:xfrm>
          <a:prstGeom prst="rect">
            <a:avLst/>
          </a:prstGeom>
        </p:spPr>
        <p:txBody>
          <a:bodyPr vert="horz" lIns="0" tIns="0" rIns="0" bIns="0" rtlCol="0" anchor="t" anchorCtr="0"/>
          <a:lstStyle>
            <a:lvl1pPr algn="l">
              <a:defRPr sz="1000">
                <a:solidFill>
                  <a:schemeClr val="accent2"/>
                </a:solidFill>
                <a:latin typeface="Tahoma" charset="0"/>
                <a:ea typeface="Tahoma" charset="0"/>
                <a:cs typeface="Tahoma" charset="0"/>
              </a:defRPr>
            </a:lvl1pPr>
          </a:lstStyle>
          <a:p>
            <a:fld id="{2C7E634D-C814-4945-9B4C-17E85079B685}" type="datetime4">
              <a:rPr lang="nb-NO" smtClean="0"/>
              <a:pPr/>
              <a:t>30. mai 2025</a:t>
            </a:fld>
            <a:endParaRPr lang="nb-NO" dirty="0"/>
          </a:p>
        </p:txBody>
      </p:sp>
      <p:sp>
        <p:nvSpPr>
          <p:cNvPr id="5" name="Plassholder for bunntekst 4"/>
          <p:cNvSpPr>
            <a:spLocks noGrp="1"/>
          </p:cNvSpPr>
          <p:nvPr>
            <p:ph type="ftr" sz="quarter" idx="3"/>
          </p:nvPr>
        </p:nvSpPr>
        <p:spPr>
          <a:xfrm>
            <a:off x="4038600" y="6550559"/>
            <a:ext cx="4114800" cy="307442"/>
          </a:xfrm>
          <a:prstGeom prst="rect">
            <a:avLst/>
          </a:prstGeom>
        </p:spPr>
        <p:txBody>
          <a:bodyPr vert="horz" lIns="0" tIns="0" rIns="0" bIns="0" rtlCol="0" anchor="t" anchorCtr="0"/>
          <a:lstStyle>
            <a:lvl1pPr algn="ctr">
              <a:defRPr sz="1000">
                <a:solidFill>
                  <a:schemeClr val="accent2"/>
                </a:solidFill>
                <a:latin typeface="Tahoma" charset="0"/>
                <a:ea typeface="Tahoma" charset="0"/>
                <a:cs typeface="Tahoma" charset="0"/>
              </a:defRPr>
            </a:lvl1pPr>
          </a:lstStyle>
          <a:p>
            <a:endParaRPr lang="nb-NO" dirty="0"/>
          </a:p>
        </p:txBody>
      </p:sp>
      <p:sp>
        <p:nvSpPr>
          <p:cNvPr id="6" name="Plassholder for lysbildenummer 5"/>
          <p:cNvSpPr>
            <a:spLocks noGrp="1"/>
          </p:cNvSpPr>
          <p:nvPr>
            <p:ph type="sldNum" sz="quarter" idx="4"/>
          </p:nvPr>
        </p:nvSpPr>
        <p:spPr>
          <a:xfrm>
            <a:off x="9039478" y="6550559"/>
            <a:ext cx="1866647" cy="307442"/>
          </a:xfrm>
          <a:prstGeom prst="rect">
            <a:avLst/>
          </a:prstGeom>
        </p:spPr>
        <p:txBody>
          <a:bodyPr vert="horz" lIns="0" tIns="0" rIns="0" bIns="0" rtlCol="0" anchor="t" anchorCtr="0"/>
          <a:lstStyle>
            <a:lvl1pPr algn="r">
              <a:defRPr sz="1000">
                <a:solidFill>
                  <a:schemeClr val="accent2"/>
                </a:solidFill>
                <a:latin typeface="Tahoma" charset="0"/>
                <a:ea typeface="Tahoma" charset="0"/>
                <a:cs typeface="Tahoma" charset="0"/>
              </a:defRPr>
            </a:lvl1pPr>
          </a:lstStyle>
          <a:p>
            <a:fld id="{1CAACE74-9F97-CC48-B4CB-2460102901BA}" type="slidenum">
              <a:rPr lang="nb-NO" smtClean="0"/>
              <a:pPr/>
              <a:t>‹#›</a:t>
            </a:fld>
            <a:endParaRPr lang="nb-NO" dirty="0"/>
          </a:p>
        </p:txBody>
      </p:sp>
    </p:spTree>
    <p:extLst>
      <p:ext uri="{BB962C8B-B14F-4D97-AF65-F5344CB8AC3E}">
        <p14:creationId xmlns:p14="http://schemas.microsoft.com/office/powerpoint/2010/main" val="23703683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3" r:id="rId3"/>
    <p:sldLayoutId id="2147483669" r:id="rId4"/>
    <p:sldLayoutId id="2147483650" r:id="rId5"/>
    <p:sldLayoutId id="2147483670" r:id="rId6"/>
    <p:sldLayoutId id="2147483664" r:id="rId7"/>
    <p:sldLayoutId id="2147483665" r:id="rId8"/>
    <p:sldLayoutId id="2147483666" r:id="rId9"/>
    <p:sldLayoutId id="2147483668"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Tahoma" charset="0"/>
          <a:ea typeface="Tahoma" charset="0"/>
          <a:cs typeface="Tahoma" charset="0"/>
        </a:defRPr>
      </a:lvl1pPr>
    </p:titleStyle>
    <p:bodyStyle>
      <a:lvl1pPr marL="324000" indent="-324000" algn="l" defTabSz="914400" rtl="0" eaLnBrk="1" latinLnBrk="0" hangingPunct="1">
        <a:lnSpc>
          <a:spcPct val="90000"/>
        </a:lnSpc>
        <a:spcBef>
          <a:spcPts val="1000"/>
        </a:spcBef>
        <a:buSzPct val="90000"/>
        <a:buFontTx/>
        <a:buBlip>
          <a:blip r:embed="rId15"/>
        </a:buBlip>
        <a:defRPr sz="2300" kern="1200">
          <a:solidFill>
            <a:schemeClr val="tx1"/>
          </a:solidFill>
          <a:latin typeface="Tahoma" charset="0"/>
          <a:ea typeface="Tahoma" charset="0"/>
          <a:cs typeface="Tahoma" charset="0"/>
        </a:defRPr>
      </a:lvl1pPr>
      <a:lvl2pPr marL="685800" indent="-228600" algn="l" defTabSz="914400" rtl="0" eaLnBrk="1" latinLnBrk="0" hangingPunct="1">
        <a:lnSpc>
          <a:spcPct val="90000"/>
        </a:lnSpc>
        <a:spcBef>
          <a:spcPts val="500"/>
        </a:spcBef>
        <a:buFont typeface="Arial"/>
        <a:buChar char="•"/>
        <a:defRPr sz="2100" kern="1200">
          <a:solidFill>
            <a:schemeClr val="tx1"/>
          </a:solidFill>
          <a:latin typeface="Tahoma" charset="0"/>
          <a:ea typeface="Tahoma" charset="0"/>
          <a:cs typeface="Tahoma" charset="0"/>
        </a:defRPr>
      </a:lvl2pPr>
      <a:lvl3pPr marL="1143000" indent="-228600" algn="l" defTabSz="914400" rtl="0" eaLnBrk="1" latinLnBrk="0" hangingPunct="1">
        <a:lnSpc>
          <a:spcPct val="90000"/>
        </a:lnSpc>
        <a:spcBef>
          <a:spcPts val="500"/>
        </a:spcBef>
        <a:buFont typeface="Wingdings" charset="2"/>
        <a:buChar char="§"/>
        <a:defRPr sz="1800" kern="1200">
          <a:solidFill>
            <a:schemeClr val="tx1"/>
          </a:solidFill>
          <a:latin typeface="Tahoma" charset="0"/>
          <a:ea typeface="Tahoma" charset="0"/>
          <a:cs typeface="Tahoma"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Tahoma" charset="0"/>
          <a:ea typeface="Tahoma" charset="0"/>
          <a:cs typeface="Tahoma" charset="0"/>
        </a:defRPr>
      </a:lvl4pPr>
      <a:lvl5pPr marL="2057400" indent="-228600" algn="l" defTabSz="914400" rtl="0" eaLnBrk="1" latinLnBrk="0" hangingPunct="1">
        <a:lnSpc>
          <a:spcPct val="90000"/>
        </a:lnSpc>
        <a:spcBef>
          <a:spcPts val="500"/>
        </a:spcBef>
        <a:buFont typeface="Wingdings" charset="2"/>
        <a:buChar char="§"/>
        <a:defRPr sz="1500" kern="1200">
          <a:solidFill>
            <a:schemeClr val="tx1"/>
          </a:solidFill>
          <a:latin typeface="Tahoma" charset="0"/>
          <a:ea typeface="Tahoma" charset="0"/>
          <a:cs typeface="Tahom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mdpi.com/1660-4601/19/14/846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9"/>
          <p:cNvSpPr>
            <a:spLocks noGrp="1"/>
          </p:cNvSpPr>
          <p:nvPr>
            <p:ph type="ctrTitle"/>
          </p:nvPr>
        </p:nvSpPr>
        <p:spPr/>
        <p:txBody>
          <a:bodyPr/>
          <a:lstStyle/>
          <a:p>
            <a:endParaRPr lang="nb-NO" dirty="0"/>
          </a:p>
        </p:txBody>
      </p:sp>
      <p:sp>
        <p:nvSpPr>
          <p:cNvPr id="5" name="Undertittel 4"/>
          <p:cNvSpPr>
            <a:spLocks noGrp="1"/>
          </p:cNvSpPr>
          <p:nvPr>
            <p:ph type="subTitle" idx="1"/>
          </p:nvPr>
        </p:nvSpPr>
        <p:spPr/>
        <p:txBody>
          <a:bodyPr/>
          <a:lstStyle/>
          <a:p>
            <a:r>
              <a:rPr lang="nb-NO" b="1" dirty="0"/>
              <a:t>NAVN</a:t>
            </a:r>
            <a:r>
              <a:rPr lang="nb-NO" dirty="0"/>
              <a:t>, tittel</a:t>
            </a:r>
          </a:p>
        </p:txBody>
      </p:sp>
      <p:sp>
        <p:nvSpPr>
          <p:cNvPr id="11" name="Plassholder for dato 10"/>
          <p:cNvSpPr>
            <a:spLocks noGrp="1"/>
          </p:cNvSpPr>
          <p:nvPr>
            <p:ph type="dt" sz="half" idx="10"/>
          </p:nvPr>
        </p:nvSpPr>
        <p:spPr/>
        <p:txBody>
          <a:bodyPr/>
          <a:lstStyle/>
          <a:p>
            <a:fld id="{FBA14C6C-A0F2-774E-8D25-A923BC6F6297}" type="datetime4">
              <a:rPr lang="nb-NO" smtClean="0"/>
              <a:t>30. mai 2025</a:t>
            </a:fld>
            <a:endParaRPr lang="nb-NO" dirty="0"/>
          </a:p>
        </p:txBody>
      </p:sp>
      <p:pic>
        <p:nvPicPr>
          <p:cNvPr id="7" name="Plassholder for bilde 6"/>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87" b="87"/>
          <a:stretch>
            <a:fillRect/>
          </a:stretch>
        </p:blipFill>
        <p:spPr>
          <a:xfrm>
            <a:off x="409322" y="428625"/>
            <a:ext cx="11366500" cy="5997575"/>
          </a:xfrm>
        </p:spPr>
      </p:pic>
      <p:sp>
        <p:nvSpPr>
          <p:cNvPr id="8" name="Rektangel 7"/>
          <p:cNvSpPr/>
          <p:nvPr/>
        </p:nvSpPr>
        <p:spPr>
          <a:xfrm>
            <a:off x="2597203" y="1828800"/>
            <a:ext cx="7937608" cy="7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solidFill>
                <a:schemeClr val="bg2"/>
              </a:solidFill>
            </a:endParaRPr>
          </a:p>
        </p:txBody>
      </p:sp>
      <p:pic>
        <p:nvPicPr>
          <p:cNvPr id="9" name="Bild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32932"/>
            <a:ext cx="1895707" cy="1895707"/>
          </a:xfrm>
          <a:prstGeom prst="rect">
            <a:avLst/>
          </a:prstGeom>
        </p:spPr>
      </p:pic>
      <p:sp>
        <p:nvSpPr>
          <p:cNvPr id="14" name="Tittel 1"/>
          <p:cNvSpPr txBox="1">
            <a:spLocks/>
          </p:cNvSpPr>
          <p:nvPr/>
        </p:nvSpPr>
        <p:spPr>
          <a:xfrm>
            <a:off x="2597203" y="2136160"/>
            <a:ext cx="7937608" cy="2497311"/>
          </a:xfrm>
          <a:prstGeom prst="rect">
            <a:avLst/>
          </a:prstGeom>
        </p:spPr>
        <p:txBody>
          <a:bodyPr vert="horz" lIns="0" tIns="0" rIns="0" bIns="0" rtlCol="0" anchor="t" anchorCtr="0">
            <a:normAutofit lnSpcReduction="10000"/>
          </a:bodyPr>
          <a:lstStyle>
            <a:lvl1pPr algn="l" defTabSz="914400" rtl="0" eaLnBrk="1" latinLnBrk="0" hangingPunct="1">
              <a:lnSpc>
                <a:spcPct val="93000"/>
              </a:lnSpc>
              <a:spcBef>
                <a:spcPct val="0"/>
              </a:spcBef>
              <a:buNone/>
              <a:defRPr sz="4600" kern="1200" baseline="0">
                <a:solidFill>
                  <a:schemeClr val="tx1"/>
                </a:solidFill>
                <a:latin typeface="Tahoma" charset="0"/>
                <a:ea typeface="Tahoma" charset="0"/>
                <a:cs typeface="Tahoma" charset="0"/>
              </a:defRPr>
            </a:lvl1pPr>
          </a:lstStyle>
          <a:p>
            <a:r>
              <a:rPr lang="nb-NO" dirty="0">
                <a:solidFill>
                  <a:schemeClr val="bg2"/>
                </a:solidFill>
              </a:rPr>
              <a:t>Hvordan bruke arbeidsmiljøundersøkelser til å redusere negative hendelser og sikre et godt arbeidsmiljø? </a:t>
            </a:r>
          </a:p>
        </p:txBody>
      </p:sp>
      <p:sp>
        <p:nvSpPr>
          <p:cNvPr id="15" name="Undertittel 4"/>
          <p:cNvSpPr txBox="1">
            <a:spLocks/>
          </p:cNvSpPr>
          <p:nvPr/>
        </p:nvSpPr>
        <p:spPr>
          <a:xfrm>
            <a:off x="2595600" y="1414800"/>
            <a:ext cx="7937608" cy="29321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SzPct val="90000"/>
              <a:buFontTx/>
              <a:buNone/>
              <a:defRPr sz="1200" b="0" kern="1200">
                <a:solidFill>
                  <a:schemeClr val="tx1"/>
                </a:solidFill>
                <a:latin typeface="Tahoma" charset="0"/>
                <a:ea typeface="Tahoma" charset="0"/>
                <a:cs typeface="Tahoma"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Tahoma" charset="0"/>
                <a:ea typeface="Tahoma" charset="0"/>
                <a:cs typeface="Tahoma" charset="0"/>
              </a:defRPr>
            </a:lvl2pPr>
            <a:lvl3pPr marL="914400" indent="0" algn="ctr" defTabSz="914400" rtl="0" eaLnBrk="1" latinLnBrk="0" hangingPunct="1">
              <a:lnSpc>
                <a:spcPct val="90000"/>
              </a:lnSpc>
              <a:spcBef>
                <a:spcPts val="500"/>
              </a:spcBef>
              <a:buFont typeface="Wingdings" charset="2"/>
              <a:buNone/>
              <a:defRPr sz="1800" kern="1200">
                <a:solidFill>
                  <a:schemeClr val="tx1"/>
                </a:solidFill>
                <a:latin typeface="Tahoma" charset="0"/>
                <a:ea typeface="Tahoma" charset="0"/>
                <a:cs typeface="Tahoma" charset="0"/>
              </a:defRPr>
            </a:lvl3pPr>
            <a:lvl4pPr marL="1371600" indent="0" algn="ctr" defTabSz="914400" rtl="0" eaLnBrk="1" latinLnBrk="0" hangingPunct="1">
              <a:lnSpc>
                <a:spcPct val="90000"/>
              </a:lnSpc>
              <a:spcBef>
                <a:spcPts val="500"/>
              </a:spcBef>
              <a:buFont typeface="Arial"/>
              <a:buNone/>
              <a:defRPr sz="1600" kern="1200" baseline="0">
                <a:solidFill>
                  <a:schemeClr val="tx1"/>
                </a:solidFill>
                <a:latin typeface="Tahoma" charset="0"/>
                <a:ea typeface="Tahoma" charset="0"/>
                <a:cs typeface="Tahoma" charset="0"/>
              </a:defRPr>
            </a:lvl4pPr>
            <a:lvl5pPr marL="1828800" indent="0" algn="ctr" defTabSz="914400" rtl="0" eaLnBrk="1" latinLnBrk="0" hangingPunct="1">
              <a:lnSpc>
                <a:spcPct val="90000"/>
              </a:lnSpc>
              <a:spcBef>
                <a:spcPts val="500"/>
              </a:spcBef>
              <a:buFont typeface="Wingdings" charset="2"/>
              <a:buNone/>
              <a:defRPr sz="1600" kern="1200">
                <a:solidFill>
                  <a:schemeClr val="tx1"/>
                </a:solidFill>
                <a:latin typeface="Tahoma" charset="0"/>
                <a:ea typeface="Tahoma" charset="0"/>
                <a:cs typeface="Tahoma"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nb-NO" b="1" dirty="0">
                <a:solidFill>
                  <a:schemeClr val="bg2"/>
                </a:solidFill>
              </a:rPr>
              <a:t>Gunhild Bjaalid </a:t>
            </a:r>
            <a:r>
              <a:rPr lang="nb-NO" dirty="0">
                <a:solidFill>
                  <a:schemeClr val="bg2"/>
                </a:solidFill>
              </a:rPr>
              <a:t>, Organisasjonspsykolog </a:t>
            </a:r>
            <a:r>
              <a:rPr lang="nb-NO" dirty="0" err="1">
                <a:solidFill>
                  <a:schemeClr val="bg2"/>
                </a:solidFill>
              </a:rPr>
              <a:t>PhD</a:t>
            </a:r>
            <a:r>
              <a:rPr lang="nb-NO" dirty="0">
                <a:solidFill>
                  <a:schemeClr val="bg2"/>
                </a:solidFill>
              </a:rPr>
              <a:t> i Organisasjon og ledelse</a:t>
            </a:r>
          </a:p>
        </p:txBody>
      </p:sp>
    </p:spTree>
    <p:extLst>
      <p:ext uri="{BB962C8B-B14F-4D97-AF65-F5344CB8AC3E}">
        <p14:creationId xmlns:p14="http://schemas.microsoft.com/office/powerpoint/2010/main" val="1811053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D7A5FE-D236-6B97-723B-8B16E0781B84}"/>
              </a:ext>
            </a:extLst>
          </p:cNvPr>
          <p:cNvSpPr>
            <a:spLocks noGrp="1"/>
          </p:cNvSpPr>
          <p:nvPr>
            <p:ph type="title"/>
          </p:nvPr>
        </p:nvSpPr>
        <p:spPr/>
        <p:txBody>
          <a:bodyPr/>
          <a:lstStyle/>
          <a:p>
            <a:r>
              <a:rPr lang="nb-NO" dirty="0"/>
              <a:t>Hjalp det?</a:t>
            </a:r>
          </a:p>
        </p:txBody>
      </p:sp>
      <p:pic>
        <p:nvPicPr>
          <p:cNvPr id="6" name="Plassholder for bilde 5">
            <a:extLst>
              <a:ext uri="{FF2B5EF4-FFF2-40B4-BE49-F238E27FC236}">
                <a16:creationId xmlns:a16="http://schemas.microsoft.com/office/drawing/2014/main" id="{F854FBA8-11F8-6D97-30C0-8C1423412DEC}"/>
              </a:ext>
            </a:extLst>
          </p:cNvPr>
          <p:cNvPicPr>
            <a:picLocks noGrp="1" noChangeAspect="1"/>
          </p:cNvPicPr>
          <p:nvPr>
            <p:ph type="pic" sz="quarter" idx="13"/>
          </p:nvPr>
        </p:nvPicPr>
        <p:blipFill>
          <a:blip r:embed="rId2"/>
          <a:srcRect l="22966" r="22966"/>
          <a:stretch/>
        </p:blipFill>
        <p:spPr/>
      </p:pic>
      <p:sp>
        <p:nvSpPr>
          <p:cNvPr id="4" name="Plassholder for tekst 3">
            <a:extLst>
              <a:ext uri="{FF2B5EF4-FFF2-40B4-BE49-F238E27FC236}">
                <a16:creationId xmlns:a16="http://schemas.microsoft.com/office/drawing/2014/main" id="{6CDF28F1-AE34-8B7B-7C0B-2968664381F3}"/>
              </a:ext>
            </a:extLst>
          </p:cNvPr>
          <p:cNvSpPr>
            <a:spLocks noGrp="1"/>
          </p:cNvSpPr>
          <p:nvPr>
            <p:ph type="body" sz="quarter" idx="14"/>
          </p:nvPr>
        </p:nvSpPr>
        <p:spPr/>
        <p:txBody>
          <a:bodyPr>
            <a:normAutofit fontScale="92500" lnSpcReduction="20000"/>
          </a:bodyPr>
          <a:lstStyle/>
          <a:p>
            <a:r>
              <a:rPr lang="nb-NO" sz="2400" dirty="0">
                <a:effectLst/>
                <a:latin typeface="Trebuchet MS" panose="020B0603020202020204" pitchFamily="34" charset="0"/>
                <a:ea typeface="Calibri" panose="020F0502020204030204" pitchFamily="34" charset="0"/>
                <a:cs typeface="Trebuchet MS" panose="020B0603020202020204" pitchFamily="34" charset="0"/>
              </a:rPr>
              <a:t>Resultatet for selvrapportert mobbing ble 6,4 % i 2013, samt en ny en nedgang til 4,8 % i 2015. </a:t>
            </a:r>
          </a:p>
          <a:p>
            <a:r>
              <a:rPr lang="nb-NO" sz="2400" dirty="0">
                <a:latin typeface="Trebuchet MS" panose="020B0603020202020204" pitchFamily="34" charset="0"/>
                <a:ea typeface="Calibri" panose="020F0502020204030204" pitchFamily="34" charset="0"/>
                <a:cs typeface="Trebuchet MS" panose="020B0603020202020204" pitchFamily="34" charset="0"/>
              </a:rPr>
              <a:t>Etter vår </a:t>
            </a:r>
            <a:r>
              <a:rPr lang="nb-NO" sz="2400" dirty="0">
                <a:effectLst/>
                <a:latin typeface="Trebuchet MS" panose="020B0603020202020204" pitchFamily="34" charset="0"/>
                <a:ea typeface="Calibri" panose="020F0502020204030204" pitchFamily="34" charset="0"/>
                <a:cs typeface="Trebuchet MS" panose="020B0603020202020204" pitchFamily="34" charset="0"/>
              </a:rPr>
              <a:t>vurdering skyldes ikke dette tilfeldigheter, men at det nytter å arbeide</a:t>
            </a:r>
            <a:r>
              <a:rPr lang="nb-NO" sz="2400" dirty="0">
                <a:latin typeface="Calibri" panose="020F0502020204030204" pitchFamily="34" charset="0"/>
                <a:ea typeface="Calibri" panose="020F0502020204030204" pitchFamily="34" charset="0"/>
                <a:cs typeface="Times New Roman" panose="02020603050405020304" pitchFamily="18" charset="0"/>
              </a:rPr>
              <a:t> </a:t>
            </a:r>
            <a:r>
              <a:rPr lang="nb-NO" sz="2400" dirty="0">
                <a:effectLst/>
                <a:latin typeface="Trebuchet MS" panose="020B0603020202020204" pitchFamily="34" charset="0"/>
                <a:ea typeface="Calibri" panose="020F0502020204030204" pitchFamily="34" charset="0"/>
                <a:cs typeface="Trebuchet MS" panose="020B0603020202020204" pitchFamily="34" charset="0"/>
              </a:rPr>
              <a:t>systematisk med oppfølging av undersøkelsene og forbedring av arbeidsforholdenes.</a:t>
            </a:r>
          </a:p>
          <a:p>
            <a:r>
              <a:rPr lang="nb-NO" sz="2400" dirty="0">
                <a:latin typeface="Trebuchet MS" panose="020B0603020202020204" pitchFamily="34" charset="0"/>
                <a:ea typeface="Calibri" panose="020F0502020204030204" pitchFamily="34" charset="0"/>
                <a:cs typeface="Times New Roman" panose="02020603050405020304" pitchFamily="18" charset="0"/>
              </a:rPr>
              <a:t>Mobbetallene til UiS har ligget mellom 4 og 6 % (pluss/minus) siden, vi har ikke kommet opp i tilsvarende tall som vi hadde i 2009. Men viktig å merke seg at dette er ferskvare arbeid, nytter ikke hvile på laurbærene.</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65632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DB2342-C8D7-263A-8D36-119D422B8369}"/>
              </a:ext>
            </a:extLst>
          </p:cNvPr>
          <p:cNvSpPr>
            <a:spLocks noGrp="1"/>
          </p:cNvSpPr>
          <p:nvPr>
            <p:ph type="title"/>
          </p:nvPr>
        </p:nvSpPr>
        <p:spPr/>
        <p:txBody>
          <a:bodyPr/>
          <a:lstStyle/>
          <a:p>
            <a:r>
              <a:rPr lang="nb-NO" dirty="0"/>
              <a:t>De beste i blant oss? UIS-IRN</a:t>
            </a:r>
          </a:p>
        </p:txBody>
      </p:sp>
      <p:sp>
        <p:nvSpPr>
          <p:cNvPr id="5" name="Plassholder for tekst 4">
            <a:extLst>
              <a:ext uri="{FF2B5EF4-FFF2-40B4-BE49-F238E27FC236}">
                <a16:creationId xmlns:a16="http://schemas.microsoft.com/office/drawing/2014/main" id="{0C0626D6-12EA-4C80-724B-FD934EF332E2}"/>
              </a:ext>
            </a:extLst>
          </p:cNvPr>
          <p:cNvSpPr>
            <a:spLocks noGrp="1"/>
          </p:cNvSpPr>
          <p:nvPr>
            <p:ph type="body" sz="quarter" idx="13"/>
          </p:nvPr>
        </p:nvSpPr>
        <p:spPr/>
        <p:txBody>
          <a:bodyPr>
            <a:normAutofit/>
          </a:bodyPr>
          <a:lstStyle/>
          <a:p>
            <a:r>
              <a:rPr lang="en-US" dirty="0"/>
              <a:t>How Job Demands and Resources Relate to Experiences of Bullying and Negative Acts among University Employees</a:t>
            </a:r>
            <a:r>
              <a:rPr lang="en-US" sz="1800" dirty="0"/>
              <a:t> Gunhild Bjaalid 1,*,Elena Menichelli 2 and Dian Liu 3</a:t>
            </a:r>
          </a:p>
          <a:p>
            <a:pPr marL="0" indent="0">
              <a:buNone/>
            </a:pPr>
            <a:endParaRPr lang="en-US" sz="1800" dirty="0"/>
          </a:p>
          <a:p>
            <a:pPr marL="0" indent="0">
              <a:buNone/>
            </a:pPr>
            <a:r>
              <a:rPr lang="en-US" dirty="0">
                <a:hlinkClick r:id="rId3"/>
              </a:rPr>
              <a:t>IJERPH | Free Full-Text | How Job Demands and Resources Relate to Experiences of Bullying and Negative Acts among University Employees (mdpi.com)</a:t>
            </a:r>
            <a:endParaRPr lang="nb-NO" dirty="0"/>
          </a:p>
        </p:txBody>
      </p:sp>
    </p:spTree>
    <p:extLst>
      <p:ext uri="{BB962C8B-B14F-4D97-AF65-F5344CB8AC3E}">
        <p14:creationId xmlns:p14="http://schemas.microsoft.com/office/powerpoint/2010/main" val="13596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152400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9F5226-975D-B3A2-0489-76523CA38D5F}"/>
              </a:ext>
            </a:extLst>
          </p:cNvPr>
          <p:cNvSpPr>
            <a:spLocks noGrp="1"/>
          </p:cNvSpPr>
          <p:nvPr>
            <p:ph type="title"/>
          </p:nvPr>
        </p:nvSpPr>
        <p:spPr/>
        <p:txBody>
          <a:bodyPr/>
          <a:lstStyle/>
          <a:p>
            <a:r>
              <a:rPr lang="nb-NO" dirty="0"/>
              <a:t>Hva fant vi?</a:t>
            </a:r>
          </a:p>
        </p:txBody>
      </p:sp>
      <p:sp>
        <p:nvSpPr>
          <p:cNvPr id="3" name="Plassholder for tekst 2">
            <a:extLst>
              <a:ext uri="{FF2B5EF4-FFF2-40B4-BE49-F238E27FC236}">
                <a16:creationId xmlns:a16="http://schemas.microsoft.com/office/drawing/2014/main" id="{3022DE57-FED6-7D5B-FA17-B8AB9C37C376}"/>
              </a:ext>
            </a:extLst>
          </p:cNvPr>
          <p:cNvSpPr>
            <a:spLocks noGrp="1"/>
          </p:cNvSpPr>
          <p:nvPr>
            <p:ph type="body" sz="quarter" idx="13"/>
          </p:nvPr>
        </p:nvSpPr>
        <p:spPr/>
        <p:txBody>
          <a:bodyPr>
            <a:normAutofit fontScale="92500"/>
          </a:bodyPr>
          <a:lstStyle/>
          <a:p>
            <a:pPr algn="l"/>
            <a:r>
              <a:rPr lang="nb-NO" b="0" i="0" dirty="0">
                <a:solidFill>
                  <a:srgbClr val="32333C"/>
                </a:solidFill>
                <a:effectLst/>
                <a:latin typeface="Encode Sans Semi Condensed"/>
              </a:rPr>
              <a:t>Resultatene fra de deskriptive analysene for både vitenskapelig og administrativt personell viste at disse to gruppene opplever betydelig forskjellige nivåer av både negative handlinger og selvrapportert mobbing. Funnene underbygger derfor vår hypotese om at det er forskjellig risiko for å bli utsatt for mobbing og negative handlinger på jobb avhengig av type stilling og arbeidsoppgavene den ansatte har ansvar for ved universitetet.  </a:t>
            </a:r>
          </a:p>
          <a:p>
            <a:pPr algn="l"/>
            <a:r>
              <a:rPr lang="nb-NO" b="0" i="0" dirty="0">
                <a:solidFill>
                  <a:srgbClr val="32333C"/>
                </a:solidFill>
                <a:effectLst/>
                <a:latin typeface="Encode Sans Semi Condensed"/>
              </a:rPr>
              <a:t>Når vi vurderte andelen ansatte i begge gruppene som bekrefter å være utsatt for negative handlinger på arbeidsplassen eller selvrapportert mobbing det siste halvåret, fant vi at det blant de i vitenskapelige stillinger er gjennomgående høyere verdier enn blant administrativt personell, henholdsvis 6,4 % i den vitenskapelige gruppen, og 2,6 % i administrative stillinger.</a:t>
            </a:r>
          </a:p>
          <a:p>
            <a:endParaRPr lang="nb-NO" dirty="0"/>
          </a:p>
        </p:txBody>
      </p:sp>
    </p:spTree>
    <p:extLst>
      <p:ext uri="{BB962C8B-B14F-4D97-AF65-F5344CB8AC3E}">
        <p14:creationId xmlns:p14="http://schemas.microsoft.com/office/powerpoint/2010/main" val="3804741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CD0B90-2088-DDA0-2DF3-B9D227FD0F69}"/>
              </a:ext>
            </a:extLst>
          </p:cNvPr>
          <p:cNvSpPr>
            <a:spLocks noGrp="1"/>
          </p:cNvSpPr>
          <p:nvPr>
            <p:ph type="title"/>
          </p:nvPr>
        </p:nvSpPr>
        <p:spPr/>
        <p:txBody>
          <a:bodyPr/>
          <a:lstStyle/>
          <a:p>
            <a:r>
              <a:rPr lang="nb-NO" dirty="0"/>
              <a:t>IRN studie på mobbing blant UiS ansatte</a:t>
            </a:r>
          </a:p>
        </p:txBody>
      </p:sp>
      <p:sp>
        <p:nvSpPr>
          <p:cNvPr id="3" name="Plassholder for tekst 2">
            <a:extLst>
              <a:ext uri="{FF2B5EF4-FFF2-40B4-BE49-F238E27FC236}">
                <a16:creationId xmlns:a16="http://schemas.microsoft.com/office/drawing/2014/main" id="{47E6F927-0433-C8D8-C14E-ABF62D05C463}"/>
              </a:ext>
            </a:extLst>
          </p:cNvPr>
          <p:cNvSpPr>
            <a:spLocks noGrp="1"/>
          </p:cNvSpPr>
          <p:nvPr>
            <p:ph type="body" sz="quarter" idx="13"/>
          </p:nvPr>
        </p:nvSpPr>
        <p:spPr/>
        <p:txBody>
          <a:bodyPr>
            <a:normAutofit lnSpcReduction="10000"/>
          </a:bodyPr>
          <a:lstStyle/>
          <a:p>
            <a:r>
              <a:rPr lang="nb-NO" b="0" i="0" dirty="0">
                <a:solidFill>
                  <a:srgbClr val="32333C"/>
                </a:solidFill>
                <a:effectLst/>
                <a:latin typeface="Encode Sans Semi Condensed"/>
              </a:rPr>
              <a:t>Våre resultater viser også at verdiene var vesentlig forskjellige mellom de to gruppene av personell for 5 av de 12 negative handlinger på jobb spørsmålene inkludert i undersøkelsen. </a:t>
            </a:r>
          </a:p>
          <a:p>
            <a:r>
              <a:rPr lang="nb-NO" b="0" i="0" dirty="0">
                <a:solidFill>
                  <a:srgbClr val="32333C"/>
                </a:solidFill>
                <a:effectLst/>
                <a:latin typeface="Encode Sans Semi Condensed"/>
              </a:rPr>
              <a:t>De vitenskapelig ansatte rapporterte betydelig høyere score enn administrativt ansatte på å ha opplevd følgende negative hendelser på jobben, </a:t>
            </a:r>
            <a:r>
              <a:rPr lang="nb-NO" b="1" i="0" dirty="0">
                <a:solidFill>
                  <a:srgbClr val="32333C"/>
                </a:solidFill>
                <a:effectLst/>
                <a:latin typeface="Encode Sans Semi Condensed"/>
              </a:rPr>
              <a:t>å bli møtt med fiendtlighet eller stillhet som svar på spørsmål eller forsøk på samtale, at dine meninger blir oversett eller ignorert, å få sladder og rykter spredt om deg, å få fornærmende eller støtende kommentarer om deg som person, dine holdninger eller ditt privatliv, og bli ignorert eller ekskludert fra det sosiale felleskapet på jobben. </a:t>
            </a:r>
          </a:p>
          <a:p>
            <a:r>
              <a:rPr lang="nb-NO" b="0" i="0" dirty="0">
                <a:solidFill>
                  <a:srgbClr val="32333C"/>
                </a:solidFill>
                <a:effectLst/>
                <a:latin typeface="Encode Sans Semi Condensed"/>
              </a:rPr>
              <a:t>Alle disse negative hendelsene er personorienterte, ikke jobborienterte.</a:t>
            </a:r>
            <a:endParaRPr lang="nb-NO" dirty="0"/>
          </a:p>
        </p:txBody>
      </p:sp>
    </p:spTree>
    <p:extLst>
      <p:ext uri="{BB962C8B-B14F-4D97-AF65-F5344CB8AC3E}">
        <p14:creationId xmlns:p14="http://schemas.microsoft.com/office/powerpoint/2010/main" val="172110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752A8F-799D-3C16-4565-966772BF6FB9}"/>
              </a:ext>
            </a:extLst>
          </p:cNvPr>
          <p:cNvSpPr>
            <a:spLocks noGrp="1"/>
          </p:cNvSpPr>
          <p:nvPr>
            <p:ph type="title"/>
          </p:nvPr>
        </p:nvSpPr>
        <p:spPr/>
        <p:txBody>
          <a:bodyPr>
            <a:normAutofit/>
          </a:bodyPr>
          <a:lstStyle/>
          <a:p>
            <a:r>
              <a:rPr lang="nb-NO" sz="1800" dirty="0"/>
              <a:t>Viktige funn fra medarbeiderundersøkelsen ved UiS 2023</a:t>
            </a:r>
          </a:p>
        </p:txBody>
      </p:sp>
      <p:sp>
        <p:nvSpPr>
          <p:cNvPr id="3" name="Plassholder for tekst 2">
            <a:extLst>
              <a:ext uri="{FF2B5EF4-FFF2-40B4-BE49-F238E27FC236}">
                <a16:creationId xmlns:a16="http://schemas.microsoft.com/office/drawing/2014/main" id="{0E87D08D-845F-F01D-A760-8BBFBF974FBE}"/>
              </a:ext>
            </a:extLst>
          </p:cNvPr>
          <p:cNvSpPr>
            <a:spLocks noGrp="1"/>
          </p:cNvSpPr>
          <p:nvPr>
            <p:ph type="body" sz="quarter" idx="13"/>
          </p:nvPr>
        </p:nvSpPr>
        <p:spPr/>
        <p:txBody>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Et poeng når en skal se på hvorfor vår sektor skårer så høyt på nettopp mobbing og trakassering kan være å se på lederspennet til våre ledere. Det er ikke vanlig å ha så store lederspenn som enkelte av våre institutt/avdelingsledere har i annen privat eller offentlig sektor.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Av de 1545 personene som hadde svart på spørsmålet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opplever du at din leder også er din nærmeste leder i praksis?</a:t>
            </a:r>
            <a:r>
              <a:rPr lang="nb-NO" sz="1800" dirty="0">
                <a:effectLst/>
                <a:latin typeface="Calibri" panose="020F0502020204030204" pitchFamily="34" charset="0"/>
                <a:ea typeface="Calibri" panose="020F0502020204030204" pitchFamily="34" charset="0"/>
                <a:cs typeface="Times New Roman" panose="02020603050405020304" pitchFamily="18" charset="0"/>
              </a:rPr>
              <a:t>» så svarer 307 personer nei på det spørsmålet i fjorårets medarbeiderundersøkelse (2023). </a:t>
            </a:r>
          </a:p>
          <a:p>
            <a:r>
              <a:rPr lang="nb-NO" sz="1800" dirty="0">
                <a:effectLst/>
                <a:latin typeface="Calibri" panose="020F0502020204030204" pitchFamily="34" charset="0"/>
                <a:ea typeface="Calibri" panose="020F0502020204030204" pitchFamily="34" charset="0"/>
                <a:cs typeface="Times New Roman" panose="02020603050405020304" pitchFamily="18" charset="0"/>
              </a:rPr>
              <a:t>Vi ser en trend at våre ansatte reporterer noe høyere kvantitativt arbeidspress på medarbeiderundersøkelsen i 2023 enn tidligere, og på spørsmål om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arbeidsrelatert stress</a:t>
            </a:r>
            <a:r>
              <a:rPr lang="nb-NO" sz="1800" dirty="0">
                <a:effectLst/>
                <a:latin typeface="Calibri" panose="020F0502020204030204" pitchFamily="34" charset="0"/>
                <a:ea typeface="Calibri" panose="020F0502020204030204" pitchFamily="34" charset="0"/>
                <a:cs typeface="Times New Roman" panose="02020603050405020304" pitchFamily="18" charset="0"/>
              </a:rPr>
              <a:t> så er det samlet sett blant våre ansatte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arbeidsmengde</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a:r>
            <a:r>
              <a:rPr lang="nb-NO" sz="1800" i="1" dirty="0">
                <a:effectLst/>
                <a:latin typeface="Calibri" panose="020F0502020204030204" pitchFamily="34" charset="0"/>
                <a:ea typeface="Calibri" panose="020F0502020204030204" pitchFamily="34" charset="0"/>
                <a:cs typeface="Times New Roman" panose="02020603050405020304" pitchFamily="18" charset="0"/>
              </a:rPr>
              <a:t>tidsfrister/tidspress</a:t>
            </a:r>
            <a:r>
              <a:rPr lang="nb-NO" sz="1800" dirty="0">
                <a:effectLst/>
                <a:latin typeface="Calibri" panose="020F0502020204030204" pitchFamily="34" charset="0"/>
                <a:ea typeface="Calibri" panose="020F0502020204030204" pitchFamily="34" charset="0"/>
                <a:cs typeface="Times New Roman" panose="02020603050405020304" pitchFamily="18" charset="0"/>
              </a:rPr>
              <a:t> som de opplever som mest stressende på jobb. </a:t>
            </a:r>
          </a:p>
          <a:p>
            <a:endParaRPr lang="nb-NO" dirty="0"/>
          </a:p>
        </p:txBody>
      </p:sp>
    </p:spTree>
    <p:extLst>
      <p:ext uri="{BB962C8B-B14F-4D97-AF65-F5344CB8AC3E}">
        <p14:creationId xmlns:p14="http://schemas.microsoft.com/office/powerpoint/2010/main" val="386586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F14451-7683-010F-F148-907A4D6EAFB5}"/>
              </a:ext>
            </a:extLst>
          </p:cNvPr>
          <p:cNvSpPr>
            <a:spLocks noGrp="1"/>
          </p:cNvSpPr>
          <p:nvPr>
            <p:ph type="title"/>
          </p:nvPr>
        </p:nvSpPr>
        <p:spPr/>
        <p:txBody>
          <a:bodyPr>
            <a:normAutofit/>
          </a:bodyPr>
          <a:lstStyle/>
          <a:p>
            <a:r>
              <a:rPr lang="nb-NO" sz="2400" dirty="0"/>
              <a:t>Hovedfunn fra analyse over resultater </a:t>
            </a:r>
            <a:r>
              <a:rPr lang="nb-NO" sz="2400" dirty="0" err="1"/>
              <a:t>PhD</a:t>
            </a:r>
            <a:r>
              <a:rPr lang="nb-NO" sz="2400" dirty="0"/>
              <a:t>/</a:t>
            </a:r>
            <a:r>
              <a:rPr lang="nb-NO" sz="2400" dirty="0" err="1"/>
              <a:t>postdocs</a:t>
            </a:r>
            <a:endParaRPr lang="nb-NO" sz="2400" dirty="0"/>
          </a:p>
        </p:txBody>
      </p:sp>
      <p:sp>
        <p:nvSpPr>
          <p:cNvPr id="3" name="Plassholder for tekst 2">
            <a:extLst>
              <a:ext uri="{FF2B5EF4-FFF2-40B4-BE49-F238E27FC236}">
                <a16:creationId xmlns:a16="http://schemas.microsoft.com/office/drawing/2014/main" id="{14ABD173-9749-9C99-83B1-1E7EC8FE2ED4}"/>
              </a:ext>
            </a:extLst>
          </p:cNvPr>
          <p:cNvSpPr>
            <a:spLocks noGrp="1"/>
          </p:cNvSpPr>
          <p:nvPr>
            <p:ph type="body" sz="quarter" idx="13"/>
          </p:nvPr>
        </p:nvSpPr>
        <p:spPr/>
        <p:txBody>
          <a:bodyPr/>
          <a:lstStyle/>
          <a:p>
            <a:r>
              <a:rPr lang="nb-NO" dirty="0"/>
              <a:t>De skiller seg tidvis kraftig fra andre ansatte samlet sett. Noen ganger opplever de til og med motsatt effekt. Særlig gjelder dette autonomi/innflytelse som ser ut til å være et mer tveegget sverd i denne gruppen enn hos ansatte generelt.</a:t>
            </a:r>
          </a:p>
          <a:p>
            <a:r>
              <a:rPr lang="nb-NO" dirty="0"/>
              <a:t>Når det gjelder forklaring av utmattelse i denne gruppen ser vi at for vanskelige oppgaver er verre enn for mange oppgaver, og for stipendiater/</a:t>
            </a:r>
            <a:r>
              <a:rPr lang="nb-NO" dirty="0" err="1"/>
              <a:t>postdocs</a:t>
            </a:r>
            <a:r>
              <a:rPr lang="nb-NO" dirty="0"/>
              <a:t> er dette den viktigste faktoren som forklarer utmattelse.</a:t>
            </a:r>
          </a:p>
        </p:txBody>
      </p:sp>
    </p:spTree>
    <p:extLst>
      <p:ext uri="{BB962C8B-B14F-4D97-AF65-F5344CB8AC3E}">
        <p14:creationId xmlns:p14="http://schemas.microsoft.com/office/powerpoint/2010/main" val="1976910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1A5D79-4EE2-4E8D-8E8B-AF3115CDCB0B}"/>
              </a:ext>
            </a:extLst>
          </p:cNvPr>
          <p:cNvSpPr>
            <a:spLocks noGrp="1"/>
          </p:cNvSpPr>
          <p:nvPr>
            <p:ph type="title"/>
          </p:nvPr>
        </p:nvSpPr>
        <p:spPr>
          <a:xfrm>
            <a:off x="1130060" y="1009620"/>
            <a:ext cx="5132717" cy="1201755"/>
          </a:xfrm>
        </p:spPr>
        <p:txBody>
          <a:bodyPr anchor="t">
            <a:normAutofit/>
          </a:bodyPr>
          <a:lstStyle/>
          <a:p>
            <a:pPr>
              <a:lnSpc>
                <a:spcPct val="90000"/>
              </a:lnSpc>
            </a:pPr>
            <a:r>
              <a:rPr lang="nb-NO" sz="2200" b="1" dirty="0"/>
              <a:t> </a:t>
            </a:r>
            <a:r>
              <a:rPr lang="nb-NO" sz="2200" dirty="0"/>
              <a:t>«Modighet: Våg å gi beskjed om det du mener er urett i ditt arbeidsmiljø, ta ansvar»</a:t>
            </a:r>
          </a:p>
        </p:txBody>
      </p:sp>
      <p:pic>
        <p:nvPicPr>
          <p:cNvPr id="4" name="Bilde 3">
            <a:extLst>
              <a:ext uri="{FF2B5EF4-FFF2-40B4-BE49-F238E27FC236}">
                <a16:creationId xmlns:a16="http://schemas.microsoft.com/office/drawing/2014/main" id="{FCA14525-3024-4EE7-8C5D-89C86C0335AC}"/>
              </a:ext>
            </a:extLst>
          </p:cNvPr>
          <p:cNvPicPr>
            <a:picLocks noChangeAspect="1"/>
          </p:cNvPicPr>
          <p:nvPr/>
        </p:nvPicPr>
        <p:blipFill rotWithShape="1">
          <a:blip r:embed="rId3"/>
          <a:srcRect l="13875" r="5077" b="-1"/>
          <a:stretch/>
        </p:blipFill>
        <p:spPr>
          <a:xfrm>
            <a:off x="6918386" y="428263"/>
            <a:ext cx="4864040" cy="6001474"/>
          </a:xfrm>
          <a:prstGeom prst="rect">
            <a:avLst/>
          </a:prstGeom>
          <a:noFill/>
        </p:spPr>
      </p:pic>
      <p:sp>
        <p:nvSpPr>
          <p:cNvPr id="3" name="Plassholder for tekst 2">
            <a:extLst>
              <a:ext uri="{FF2B5EF4-FFF2-40B4-BE49-F238E27FC236}">
                <a16:creationId xmlns:a16="http://schemas.microsoft.com/office/drawing/2014/main" id="{E4EBC350-C1B9-4D87-ABDB-7BF42F324C4E}"/>
              </a:ext>
            </a:extLst>
          </p:cNvPr>
          <p:cNvSpPr>
            <a:spLocks noGrp="1"/>
          </p:cNvSpPr>
          <p:nvPr>
            <p:ph type="body" sz="quarter" idx="14"/>
          </p:nvPr>
        </p:nvSpPr>
        <p:spPr>
          <a:xfrm>
            <a:off x="1130060" y="2480154"/>
            <a:ext cx="5132717" cy="3649248"/>
          </a:xfrm>
        </p:spPr>
        <p:txBody>
          <a:bodyPr>
            <a:normAutofit/>
          </a:bodyPr>
          <a:lstStyle/>
          <a:p>
            <a:r>
              <a:rPr lang="nb-NO" dirty="0"/>
              <a:t>Konflikthåndtering er primært et leder ansvar</a:t>
            </a:r>
          </a:p>
          <a:p>
            <a:r>
              <a:rPr lang="nb-NO" dirty="0"/>
              <a:t>Mobbing og trakassering er dessverre ikke noe vi «vokser fra»</a:t>
            </a:r>
          </a:p>
          <a:p>
            <a:r>
              <a:rPr lang="nb-NO" dirty="0"/>
              <a:t>Gode konflikthåndteringsrutiner er et institusjonelt ansvar å sørge for</a:t>
            </a:r>
          </a:p>
          <a:p>
            <a:r>
              <a:rPr lang="nb-NO" dirty="0"/>
              <a:t>Men vi vil aldri lykkes som organisasjon hvis ikke våre ansatte også tar et ansvar med å gi beskjed når de ser noe som ikke er greit</a:t>
            </a:r>
          </a:p>
        </p:txBody>
      </p:sp>
    </p:spTree>
    <p:extLst>
      <p:ext uri="{BB962C8B-B14F-4D97-AF65-F5344CB8AC3E}">
        <p14:creationId xmlns:p14="http://schemas.microsoft.com/office/powerpoint/2010/main" val="593206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09322" y="428767"/>
            <a:ext cx="11373104" cy="6000465"/>
          </a:xfrm>
        </p:spPr>
      </p:pic>
      <p:pic>
        <p:nvPicPr>
          <p:cNvPr id="4" name="Bil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945" y="1136132"/>
            <a:ext cx="773517" cy="494260"/>
          </a:xfrm>
          <a:prstGeom prst="rect">
            <a:avLst/>
          </a:prstGeom>
        </p:spPr>
      </p:pic>
      <p:sp>
        <p:nvSpPr>
          <p:cNvPr id="2" name="TekstSylinder 1"/>
          <p:cNvSpPr txBox="1"/>
          <p:nvPr/>
        </p:nvSpPr>
        <p:spPr>
          <a:xfrm>
            <a:off x="2173855" y="1061005"/>
            <a:ext cx="8222475" cy="569387"/>
          </a:xfrm>
          <a:prstGeom prst="rect">
            <a:avLst/>
          </a:prstGeom>
          <a:noFill/>
        </p:spPr>
        <p:txBody>
          <a:bodyPr wrap="square" lIns="0" tIns="0" rIns="0" bIns="0" rtlCol="0">
            <a:spAutoFit/>
          </a:bodyPr>
          <a:lstStyle/>
          <a:p>
            <a:r>
              <a:rPr lang="nb-NO" sz="3700" dirty="0">
                <a:latin typeface="Tahoma" charset="0"/>
                <a:ea typeface="Tahoma" charset="0"/>
                <a:cs typeface="Tahoma" charset="0"/>
              </a:rPr>
              <a:t>Takk for oppmerksomheten</a:t>
            </a:r>
          </a:p>
        </p:txBody>
      </p:sp>
    </p:spTree>
    <p:extLst>
      <p:ext uri="{BB962C8B-B14F-4D97-AF65-F5344CB8AC3E}">
        <p14:creationId xmlns:p14="http://schemas.microsoft.com/office/powerpoint/2010/main" val="207226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617D58A-0CAD-454D-9A55-A0ACE46BF955}"/>
              </a:ext>
            </a:extLst>
          </p:cNvPr>
          <p:cNvSpPr>
            <a:spLocks noGrp="1"/>
          </p:cNvSpPr>
          <p:nvPr>
            <p:ph type="title"/>
          </p:nvPr>
        </p:nvSpPr>
        <p:spPr/>
        <p:txBody>
          <a:bodyPr/>
          <a:lstStyle/>
          <a:p>
            <a:r>
              <a:rPr lang="nb-NO" dirty="0"/>
              <a:t>Bestilling til meg for dagens tema</a:t>
            </a:r>
          </a:p>
        </p:txBody>
      </p:sp>
      <p:sp>
        <p:nvSpPr>
          <p:cNvPr id="3" name="Plassholder for tekst 2">
            <a:extLst>
              <a:ext uri="{FF2B5EF4-FFF2-40B4-BE49-F238E27FC236}">
                <a16:creationId xmlns:a16="http://schemas.microsoft.com/office/drawing/2014/main" id="{A52D59F5-8AC1-4485-BD13-F5A686D85D80}"/>
              </a:ext>
            </a:extLst>
          </p:cNvPr>
          <p:cNvSpPr>
            <a:spLocks noGrp="1"/>
          </p:cNvSpPr>
          <p:nvPr>
            <p:ph type="body" sz="quarter" idx="13"/>
          </p:nvPr>
        </p:nvSpPr>
        <p:spPr/>
        <p:txBody>
          <a:bodyPr/>
          <a:lstStyle/>
          <a:p>
            <a:pPr marL="342900" lvl="0" indent="-342900">
              <a:lnSpc>
                <a:spcPct val="107000"/>
              </a:lnSpc>
              <a:buFont typeface="Symbol" panose="05050102010706020507" pitchFamily="18" charset="2"/>
              <a:buChar char=""/>
            </a:pP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Hvordan</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 bruke data </a:t>
            </a: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fra</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arbeidsmiljøundersøkelser</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 til å redusere negative </a:t>
            </a: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hendelser</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 og mobbing i organisasjonen?</a:t>
            </a:r>
            <a:endParaRPr lang="nn-NO"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Finnes det </a:t>
            </a: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noen</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 typiske </a:t>
            </a: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risikofaktorer</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 i UH-sektoren en bør være </a:t>
            </a: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oppmerksom</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 på?</a:t>
            </a:r>
          </a:p>
          <a:p>
            <a:pPr marL="342900" lvl="0" indent="-342900">
              <a:lnSpc>
                <a:spcPct val="107000"/>
              </a:lnSpc>
              <a:buFont typeface="Symbol" panose="05050102010706020507" pitchFamily="18" charset="2"/>
              <a:buChar char=""/>
            </a:pP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Hva</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 har vi lært på UiS som har </a:t>
            </a: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innhentet</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 data på </a:t>
            </a: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selv</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-rapportert mobbing og negative </a:t>
            </a: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hendelser</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nn-NO" sz="2400" dirty="0" err="1">
                <a:effectLst/>
                <a:latin typeface="Times New Roman" panose="02020603050405020304" pitchFamily="18" charset="0"/>
                <a:ea typeface="Calibri" panose="020F0502020204030204" pitchFamily="34" charset="0"/>
                <a:cs typeface="Times New Roman" panose="02020603050405020304" pitchFamily="18" charset="0"/>
              </a:rPr>
              <a:t>siden</a:t>
            </a:r>
            <a:r>
              <a:rPr lang="nn-NO" sz="2400" dirty="0">
                <a:effectLst/>
                <a:latin typeface="Times New Roman" panose="02020603050405020304" pitchFamily="18" charset="0"/>
                <a:ea typeface="Calibri" panose="020F0502020204030204" pitchFamily="34" charset="0"/>
                <a:cs typeface="Times New Roman" panose="02020603050405020304" pitchFamily="18" charset="0"/>
              </a:rPr>
              <a:t> 2009?</a:t>
            </a:r>
          </a:p>
          <a:p>
            <a:endParaRPr lang="nb-NO" dirty="0"/>
          </a:p>
        </p:txBody>
      </p:sp>
    </p:spTree>
    <p:extLst>
      <p:ext uri="{BB962C8B-B14F-4D97-AF65-F5344CB8AC3E}">
        <p14:creationId xmlns:p14="http://schemas.microsoft.com/office/powerpoint/2010/main" val="14852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130060" y="1009620"/>
            <a:ext cx="5132717" cy="1201755"/>
          </a:xfrm>
        </p:spPr>
        <p:txBody>
          <a:bodyPr anchor="t">
            <a:normAutofit/>
          </a:bodyPr>
          <a:lstStyle/>
          <a:p>
            <a:r>
              <a:rPr lang="nb-NO"/>
              <a:t>Typer «dark side» organisasjons atferd</a:t>
            </a:r>
            <a:endParaRPr lang="nb-NO" dirty="0"/>
          </a:p>
        </p:txBody>
      </p:sp>
      <p:sp>
        <p:nvSpPr>
          <p:cNvPr id="9" name="Date Placeholder 2">
            <a:extLst>
              <a:ext uri="{FF2B5EF4-FFF2-40B4-BE49-F238E27FC236}">
                <a16:creationId xmlns:a16="http://schemas.microsoft.com/office/drawing/2014/main" id="{75F7E723-81A4-4FF0-B74A-F3285353ECA4}"/>
              </a:ext>
            </a:extLst>
          </p:cNvPr>
          <p:cNvSpPr>
            <a:spLocks noGrp="1"/>
          </p:cNvSpPr>
          <p:nvPr>
            <p:ph type="dt" sz="half" idx="10"/>
          </p:nvPr>
        </p:nvSpPr>
        <p:spPr>
          <a:xfrm>
            <a:off x="409322" y="6550559"/>
            <a:ext cx="2743200" cy="307442"/>
          </a:xfrm>
        </p:spPr>
        <p:txBody>
          <a:bodyPr anchor="t">
            <a:normAutofit/>
          </a:bodyPr>
          <a:lstStyle/>
          <a:p>
            <a:pPr>
              <a:spcAft>
                <a:spcPts val="600"/>
              </a:spcAft>
            </a:pPr>
            <a:fld id="{A3B10A25-7BD5-4B48-B586-8598ACB61EAE}" type="datetime1">
              <a:rPr lang="en-US" noProof="0" smtClean="0"/>
              <a:pPr>
                <a:spcAft>
                  <a:spcPts val="600"/>
                </a:spcAft>
              </a:pPr>
              <a:t>5/30/2025</a:t>
            </a:fld>
            <a:endParaRPr lang="en-US" noProof="0"/>
          </a:p>
        </p:txBody>
      </p:sp>
      <p:pic>
        <p:nvPicPr>
          <p:cNvPr id="5" name="Bilde 4">
            <a:extLst>
              <a:ext uri="{FF2B5EF4-FFF2-40B4-BE49-F238E27FC236}">
                <a16:creationId xmlns:a16="http://schemas.microsoft.com/office/drawing/2014/main" id="{0DBA93D6-4DED-4642-8FDC-B63A98884530}"/>
              </a:ext>
            </a:extLst>
          </p:cNvPr>
          <p:cNvPicPr>
            <a:picLocks noChangeAspect="1"/>
          </p:cNvPicPr>
          <p:nvPr/>
        </p:nvPicPr>
        <p:blipFill>
          <a:blip r:embed="rId2"/>
          <a:stretch>
            <a:fillRect/>
          </a:stretch>
        </p:blipFill>
        <p:spPr>
          <a:xfrm>
            <a:off x="6918386" y="2057091"/>
            <a:ext cx="4864040" cy="2743817"/>
          </a:xfrm>
          <a:prstGeom prst="rect">
            <a:avLst/>
          </a:prstGeom>
          <a:noFill/>
        </p:spPr>
      </p:pic>
      <p:sp>
        <p:nvSpPr>
          <p:cNvPr id="3" name="Plassholder for innhold 2"/>
          <p:cNvSpPr>
            <a:spLocks noGrp="1"/>
          </p:cNvSpPr>
          <p:nvPr>
            <p:ph type="body" sz="quarter" idx="14"/>
          </p:nvPr>
        </p:nvSpPr>
        <p:spPr>
          <a:xfrm>
            <a:off x="1130061" y="2743200"/>
            <a:ext cx="5132716" cy="3386201"/>
          </a:xfrm>
        </p:spPr>
        <p:txBody>
          <a:bodyPr>
            <a:normAutofit/>
          </a:bodyPr>
          <a:lstStyle/>
          <a:p>
            <a:r>
              <a:rPr lang="nb-NO" sz="2100" dirty="0"/>
              <a:t>Aggresjon og vold i organisasjoner</a:t>
            </a:r>
          </a:p>
          <a:p>
            <a:r>
              <a:rPr lang="nb-NO" sz="2100" dirty="0"/>
              <a:t>Mobbing og trakassering</a:t>
            </a:r>
          </a:p>
          <a:p>
            <a:r>
              <a:rPr lang="nb-NO" sz="2100" dirty="0"/>
              <a:t>Urettferdig maktbruk og stress</a:t>
            </a:r>
          </a:p>
          <a:p>
            <a:r>
              <a:rPr lang="nb-NO" sz="2100" dirty="0"/>
              <a:t>Diskriminering i forhold til mangfold</a:t>
            </a:r>
          </a:p>
          <a:p>
            <a:r>
              <a:rPr lang="nb-NO" sz="2100" dirty="0"/>
              <a:t>Seksuell trakassering</a:t>
            </a:r>
          </a:p>
          <a:p>
            <a:r>
              <a:rPr lang="nb-NO" sz="2100" dirty="0"/>
              <a:t>Politikk i organisasjoner</a:t>
            </a:r>
          </a:p>
          <a:p>
            <a:r>
              <a:rPr lang="nb-NO" sz="2100" dirty="0"/>
              <a:t>Destruktiv ledelse</a:t>
            </a:r>
          </a:p>
        </p:txBody>
      </p:sp>
      <p:sp>
        <p:nvSpPr>
          <p:cNvPr id="4" name="Plassholder for lysbildenummer 3" hidden="1"/>
          <p:cNvSpPr>
            <a:spLocks noGrp="1"/>
          </p:cNvSpPr>
          <p:nvPr>
            <p:ph type="sldNum" sz="quarter" idx="4294967295"/>
          </p:nvPr>
        </p:nvSpPr>
        <p:spPr>
          <a:xfrm>
            <a:off x="10080960" y="6168325"/>
            <a:ext cx="1453952" cy="366183"/>
          </a:xfrm>
        </p:spPr>
        <p:txBody>
          <a:bodyPr/>
          <a:lstStyle/>
          <a:p>
            <a:pPr>
              <a:spcAft>
                <a:spcPts val="600"/>
              </a:spcAft>
            </a:pPr>
            <a:fld id="{01B1711C-DE5F-4AF9-AF40-E37E2E9FCFE1}" type="slidenum">
              <a:rPr lang="en-US" smtClean="0"/>
              <a:pPr>
                <a:spcAft>
                  <a:spcPts val="600"/>
                </a:spcAft>
              </a:pPr>
              <a:t>3</a:t>
            </a:fld>
            <a:endParaRPr lang="en-US"/>
          </a:p>
        </p:txBody>
      </p:sp>
    </p:spTree>
    <p:extLst>
      <p:ext uri="{BB962C8B-B14F-4D97-AF65-F5344CB8AC3E}">
        <p14:creationId xmlns:p14="http://schemas.microsoft.com/office/powerpoint/2010/main" val="156696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6CC124-0A3C-485D-9631-994680190DA2}"/>
              </a:ext>
            </a:extLst>
          </p:cNvPr>
          <p:cNvSpPr>
            <a:spLocks noGrp="1"/>
          </p:cNvSpPr>
          <p:nvPr>
            <p:ph type="title"/>
          </p:nvPr>
        </p:nvSpPr>
        <p:spPr/>
        <p:txBody>
          <a:bodyPr/>
          <a:lstStyle/>
          <a:p>
            <a:r>
              <a:rPr lang="nb-NO" dirty="0"/>
              <a:t>Klassiske konfliktområder i UH-sektoren</a:t>
            </a:r>
          </a:p>
        </p:txBody>
      </p:sp>
      <p:sp>
        <p:nvSpPr>
          <p:cNvPr id="3" name="Plassholder for tekst 2">
            <a:extLst>
              <a:ext uri="{FF2B5EF4-FFF2-40B4-BE49-F238E27FC236}">
                <a16:creationId xmlns:a16="http://schemas.microsoft.com/office/drawing/2014/main" id="{4CCA9880-517C-4DC3-BCC3-75D3C29ADE67}"/>
              </a:ext>
            </a:extLst>
          </p:cNvPr>
          <p:cNvSpPr>
            <a:spLocks noGrp="1"/>
          </p:cNvSpPr>
          <p:nvPr>
            <p:ph type="body" sz="quarter" idx="13"/>
          </p:nvPr>
        </p:nvSpPr>
        <p:spPr/>
        <p:txBody>
          <a:bodyPr>
            <a:normAutofit fontScale="92500"/>
          </a:bodyPr>
          <a:lstStyle/>
          <a:p>
            <a:r>
              <a:rPr lang="nb-NO" dirty="0"/>
              <a:t>Hvilke arbeidsoppgaver gir ære og berømmelse?</a:t>
            </a:r>
          </a:p>
          <a:p>
            <a:r>
              <a:rPr lang="nb-NO" dirty="0"/>
              <a:t>Hvem blir invitert inn i forskningssamarbeid? Hvem blir utelatt?</a:t>
            </a:r>
          </a:p>
          <a:p>
            <a:r>
              <a:rPr lang="nb-NO" dirty="0"/>
              <a:t>Fordeling av undervisning, veiledningsoppgaver og forskningstid</a:t>
            </a:r>
          </a:p>
          <a:p>
            <a:r>
              <a:rPr lang="nb-NO" dirty="0"/>
              <a:t>Fordeling av goder og ressurser generelt</a:t>
            </a:r>
          </a:p>
          <a:p>
            <a:r>
              <a:rPr lang="nb-NO" dirty="0"/>
              <a:t>Administrativ støtte- hvem får og får ikke hva av støtte?</a:t>
            </a:r>
          </a:p>
          <a:p>
            <a:r>
              <a:rPr lang="nb-NO" dirty="0"/>
              <a:t>Sikre gode utviklingsmuligheter også for administrativt ansatte</a:t>
            </a:r>
          </a:p>
          <a:p>
            <a:r>
              <a:rPr lang="nb-NO" dirty="0"/>
              <a:t>Ledelse av store prosjekter med liten erfaring, kompetanse og styringsrett</a:t>
            </a:r>
          </a:p>
          <a:p>
            <a:r>
              <a:rPr lang="nb-NO" dirty="0"/>
              <a:t>Silo-organisering i forhold til fag, administrasjon og støttefunksjoner</a:t>
            </a:r>
          </a:p>
        </p:txBody>
      </p:sp>
    </p:spTree>
    <p:extLst>
      <p:ext uri="{BB962C8B-B14F-4D97-AF65-F5344CB8AC3E}">
        <p14:creationId xmlns:p14="http://schemas.microsoft.com/office/powerpoint/2010/main" val="380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bilde 2">
            <a:extLst>
              <a:ext uri="{FF2B5EF4-FFF2-40B4-BE49-F238E27FC236}">
                <a16:creationId xmlns:a16="http://schemas.microsoft.com/office/drawing/2014/main" id="{38A61833-9210-8789-579F-24835A8714B6}"/>
              </a:ext>
            </a:extLst>
          </p:cNvPr>
          <p:cNvPicPr>
            <a:picLocks noGrp="1" noChangeAspect="1"/>
          </p:cNvPicPr>
          <p:nvPr>
            <p:ph type="pic" sz="quarter" idx="13"/>
          </p:nvPr>
        </p:nvPicPr>
        <p:blipFill>
          <a:blip r:embed="rId2"/>
          <a:srcRect t="3099" b="3099"/>
          <a:stretch>
            <a:fillRect/>
          </a:stretch>
        </p:blipFill>
        <p:spPr>
          <a:prstGeom prst="rect">
            <a:avLst/>
          </a:prstGeom>
        </p:spPr>
      </p:pic>
    </p:spTree>
    <p:extLst>
      <p:ext uri="{BB962C8B-B14F-4D97-AF65-F5344CB8AC3E}">
        <p14:creationId xmlns:p14="http://schemas.microsoft.com/office/powerpoint/2010/main" val="408671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E6F4E24-E47D-72B2-0A30-3A9269EC5E29}"/>
              </a:ext>
            </a:extLst>
          </p:cNvPr>
          <p:cNvSpPr>
            <a:spLocks noGrp="1"/>
          </p:cNvSpPr>
          <p:nvPr>
            <p:ph type="title"/>
          </p:nvPr>
        </p:nvSpPr>
        <p:spPr/>
        <p:txBody>
          <a:bodyPr/>
          <a:lstStyle/>
          <a:p>
            <a:r>
              <a:rPr lang="nb-NO" dirty="0"/>
              <a:t>Hvilke organisatoriske faktorer kan forårsake et dårlig arbeidsmiljø?</a:t>
            </a:r>
          </a:p>
        </p:txBody>
      </p:sp>
      <p:sp>
        <p:nvSpPr>
          <p:cNvPr id="3" name="Plassholder for innhold 2">
            <a:extLst>
              <a:ext uri="{FF2B5EF4-FFF2-40B4-BE49-F238E27FC236}">
                <a16:creationId xmlns:a16="http://schemas.microsoft.com/office/drawing/2014/main" id="{AB2D6F09-1E23-AEA9-2B76-1463089D0207}"/>
              </a:ext>
            </a:extLst>
          </p:cNvPr>
          <p:cNvSpPr>
            <a:spLocks noGrp="1"/>
          </p:cNvSpPr>
          <p:nvPr>
            <p:ph idx="1"/>
          </p:nvPr>
        </p:nvSpPr>
        <p:spPr/>
        <p:txBody>
          <a:bodyPr>
            <a:normAutofit fontScale="85000" lnSpcReduction="20000"/>
          </a:bodyPr>
          <a:lstStyle/>
          <a:p>
            <a:pPr marL="0" indent="0">
              <a:lnSpc>
                <a:spcPct val="107000"/>
              </a:lnSpc>
              <a:spcAft>
                <a:spcPts val="800"/>
              </a:spcAft>
              <a:buNone/>
            </a:pPr>
            <a:r>
              <a:rPr lang="nb-NO" sz="1800" b="1" i="1"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Årsaker:</a:t>
            </a: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 Begrensede ressurser, konkurranseutsatt arbeidssituasjon og stort arbeidspress</a:t>
            </a: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 Dysfunksjonell ledelse</a:t>
            </a: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 Dårlig ytringsklima</a:t>
            </a: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 Konflikt potensiale i fordeling av ressurser mellom administrasjon, fag og ledelse.</a:t>
            </a: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 Lite ledelsesstyrt og lite fokus på samarbeid blant vitenskapelig ansatte</a:t>
            </a: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Tx/>
              <a:buChar char="-"/>
            </a:pPr>
            <a: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Stort lederspenn kan føre til at ledere har for lite tid og anledning til å utøve konflikthåndtering blant ansatte</a:t>
            </a: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 Manglende deltakelse for å bidra til et godt arbeidsmiljø</a:t>
            </a: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 Manglende kompetanse rundt regelverk for varsling og konflikthåndtering</a:t>
            </a: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 Mer krevende økonomisk situasjon fører til behov for omstilling og sparing</a:t>
            </a: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 Mye bruk av hjemmekontor kan føre til redusert arbeidsmiljø og støtte for dem som velger å komme på kontoret</a:t>
            </a: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t>- Stor grad av midlertidighet</a:t>
            </a:r>
          </a:p>
          <a:p>
            <a:pPr marL="0" indent="0">
              <a:lnSpc>
                <a:spcPct val="107000"/>
              </a:lnSpc>
              <a:spcAft>
                <a:spcPts val="800"/>
              </a:spcAft>
              <a:buNone/>
            </a:pP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br>
              <a:rPr lang="nb-NO" sz="1800" kern="100" dirty="0">
                <a:solidFill>
                  <a:srgbClr val="3D3D3D"/>
                </a:solidFill>
                <a:effectLst/>
                <a:latin typeface="Arial" panose="020B0604020202020204" pitchFamily="34" charset="0"/>
                <a:ea typeface="Calibri" panose="020F0502020204030204" pitchFamily="34" charset="0"/>
                <a:cs typeface="Times New Roman" panose="02020603050405020304" pitchFamily="18" charset="0"/>
              </a:rPr>
            </a:br>
            <a:endParaRPr lang="nb-NO"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Tree>
    <p:extLst>
      <p:ext uri="{BB962C8B-B14F-4D97-AF65-F5344CB8AC3E}">
        <p14:creationId xmlns:p14="http://schemas.microsoft.com/office/powerpoint/2010/main" val="818099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C73BBA-85D0-4A51-A5EA-B200A6749E0F}"/>
              </a:ext>
            </a:extLst>
          </p:cNvPr>
          <p:cNvSpPr>
            <a:spLocks noGrp="1"/>
          </p:cNvSpPr>
          <p:nvPr>
            <p:ph type="title"/>
          </p:nvPr>
        </p:nvSpPr>
        <p:spPr/>
        <p:txBody>
          <a:bodyPr/>
          <a:lstStyle/>
          <a:p>
            <a:r>
              <a:rPr lang="nb-NO" dirty="0"/>
              <a:t>Historikk</a:t>
            </a:r>
          </a:p>
        </p:txBody>
      </p:sp>
      <p:sp>
        <p:nvSpPr>
          <p:cNvPr id="3" name="Plassholder for tekst 2">
            <a:extLst>
              <a:ext uri="{FF2B5EF4-FFF2-40B4-BE49-F238E27FC236}">
                <a16:creationId xmlns:a16="http://schemas.microsoft.com/office/drawing/2014/main" id="{BD2D57BB-1842-4269-AE66-144BEE7559ED}"/>
              </a:ext>
            </a:extLst>
          </p:cNvPr>
          <p:cNvSpPr>
            <a:spLocks noGrp="1"/>
          </p:cNvSpPr>
          <p:nvPr>
            <p:ph type="body" sz="quarter" idx="13"/>
          </p:nvPr>
        </p:nvSpPr>
        <p:spPr/>
        <p:txBody>
          <a:bodyPr>
            <a:normAutofit lnSpcReduction="10000"/>
          </a:bodyPr>
          <a:lstStyle/>
          <a:p>
            <a:r>
              <a:rPr lang="nb-NO" dirty="0"/>
              <a:t>UiS var den første i UH-sektoren i Norge til å kjøre helhetlige medarbeiderundersøkelser annen hvert år siden 2009.</a:t>
            </a:r>
          </a:p>
          <a:p>
            <a:r>
              <a:rPr lang="nb-NO" dirty="0"/>
              <a:t>Vi valgte Census som leverandør, og den undersøkelsen var basert på QPS Nordic.</a:t>
            </a:r>
          </a:p>
          <a:p>
            <a:r>
              <a:rPr lang="nb-NO" dirty="0"/>
              <a:t>Det var mye støy de første årene</a:t>
            </a:r>
          </a:p>
          <a:p>
            <a:r>
              <a:rPr lang="nb-NO" dirty="0"/>
              <a:t>Mobbetallene våre (selvrapportert mobbing) var på rundt 11 % de første årene 2009/2011</a:t>
            </a:r>
          </a:p>
          <a:p>
            <a:r>
              <a:rPr lang="nb-NO" dirty="0"/>
              <a:t>Mer enn dobbelt så mange vitenskapelig ansatte som administrativt ansatte som rapporterte at de opplevde mobbing på jobb</a:t>
            </a:r>
          </a:p>
        </p:txBody>
      </p:sp>
    </p:spTree>
    <p:extLst>
      <p:ext uri="{BB962C8B-B14F-4D97-AF65-F5344CB8AC3E}">
        <p14:creationId xmlns:p14="http://schemas.microsoft.com/office/powerpoint/2010/main" val="411421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52A5F8-FA72-5984-972F-1622DD87A6A6}"/>
              </a:ext>
            </a:extLst>
          </p:cNvPr>
          <p:cNvSpPr>
            <a:spLocks noGrp="1"/>
          </p:cNvSpPr>
          <p:nvPr>
            <p:ph type="title"/>
          </p:nvPr>
        </p:nvSpPr>
        <p:spPr/>
        <p:txBody>
          <a:bodyPr/>
          <a:lstStyle/>
          <a:p>
            <a:r>
              <a:rPr lang="nb-NO" dirty="0"/>
              <a:t>Hva gjorde vi da?</a:t>
            </a:r>
          </a:p>
        </p:txBody>
      </p:sp>
      <p:sp>
        <p:nvSpPr>
          <p:cNvPr id="3" name="Plassholder for tekst 2">
            <a:extLst>
              <a:ext uri="{FF2B5EF4-FFF2-40B4-BE49-F238E27FC236}">
                <a16:creationId xmlns:a16="http://schemas.microsoft.com/office/drawing/2014/main" id="{E3B83ADD-B13C-CC5D-B87C-6969A9D0F509}"/>
              </a:ext>
            </a:extLst>
          </p:cNvPr>
          <p:cNvSpPr>
            <a:spLocks noGrp="1"/>
          </p:cNvSpPr>
          <p:nvPr>
            <p:ph type="body" sz="quarter" idx="13"/>
          </p:nvPr>
        </p:nvSpPr>
        <p:spPr/>
        <p:txBody>
          <a:bodyPr>
            <a:normAutofit fontScale="92500" lnSpcReduction="10000"/>
          </a:bodyPr>
          <a:lstStyle/>
          <a:p>
            <a:pPr marL="0" indent="0">
              <a:buNone/>
            </a:pPr>
            <a:r>
              <a:rPr lang="nb-NO" dirty="0"/>
              <a:t>Strukturelle og organisatoriske grep som ble gjort:</a:t>
            </a:r>
          </a:p>
          <a:p>
            <a:r>
              <a:rPr lang="nb-NO" dirty="0"/>
              <a:t>Vi laget 3 halvdagskurs i konflikthåndtering med case jobbing som ble kjørt i alle ledergruppene på UiS (</a:t>
            </a:r>
            <a:r>
              <a:rPr lang="nb-NO" dirty="0" err="1"/>
              <a:t>fakultetsvis</a:t>
            </a:r>
            <a:r>
              <a:rPr lang="nb-NO" dirty="0"/>
              <a:t>)</a:t>
            </a:r>
          </a:p>
          <a:p>
            <a:r>
              <a:rPr lang="nb-NO" dirty="0"/>
              <a:t>Satte inn tiltak mot bestemte ansattgrupper (for eksempel stipendiater som da skåret lavt på mange viktige områder)</a:t>
            </a:r>
          </a:p>
          <a:p>
            <a:r>
              <a:rPr lang="nb-NO" dirty="0"/>
              <a:t>Gikk gjennom våre rutiner for varslingssaker og rutinene konflikthåndtering og informerte om de i organisasjonen</a:t>
            </a:r>
          </a:p>
          <a:p>
            <a:r>
              <a:rPr lang="nb-NO" dirty="0"/>
              <a:t>Vi plukket ut avviksrapporter hvor det ble jobbet systematisk med arbeidsmiljøet (HR eller eksterne konsulenter gikk inn å jobbet i disse gruppene) i perioden mot neste medarbeiderundersøkelse</a:t>
            </a:r>
          </a:p>
          <a:p>
            <a:r>
              <a:rPr lang="nb-NO" dirty="0"/>
              <a:t>Mer fokus på lederseleksjon</a:t>
            </a:r>
          </a:p>
          <a:p>
            <a:pPr marL="0" indent="0">
              <a:buNone/>
            </a:pPr>
            <a:endParaRPr lang="nb-NO" dirty="0"/>
          </a:p>
        </p:txBody>
      </p:sp>
    </p:spTree>
    <p:extLst>
      <p:ext uri="{BB962C8B-B14F-4D97-AF65-F5344CB8AC3E}">
        <p14:creationId xmlns:p14="http://schemas.microsoft.com/office/powerpoint/2010/main" val="1481079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EB1294-5914-375F-D7AF-B862B2E4FB51}"/>
              </a:ext>
            </a:extLst>
          </p:cNvPr>
          <p:cNvSpPr>
            <a:spLocks noGrp="1"/>
          </p:cNvSpPr>
          <p:nvPr>
            <p:ph type="title"/>
          </p:nvPr>
        </p:nvSpPr>
        <p:spPr/>
        <p:txBody>
          <a:bodyPr/>
          <a:lstStyle/>
          <a:p>
            <a:r>
              <a:rPr lang="nb-NO" dirty="0"/>
              <a:t>Hva er en avviksrapport?</a:t>
            </a:r>
          </a:p>
        </p:txBody>
      </p:sp>
      <p:pic>
        <p:nvPicPr>
          <p:cNvPr id="6" name="Plassholder for bilde 5">
            <a:extLst>
              <a:ext uri="{FF2B5EF4-FFF2-40B4-BE49-F238E27FC236}">
                <a16:creationId xmlns:a16="http://schemas.microsoft.com/office/drawing/2014/main" id="{9E6F3485-30C2-F93A-3547-E97C49BAFE05}"/>
              </a:ext>
            </a:extLst>
          </p:cNvPr>
          <p:cNvPicPr>
            <a:picLocks noGrp="1" noChangeAspect="1"/>
          </p:cNvPicPr>
          <p:nvPr>
            <p:ph type="pic" sz="quarter" idx="13"/>
          </p:nvPr>
        </p:nvPicPr>
        <p:blipFill>
          <a:blip r:embed="rId2"/>
          <a:srcRect l="3562" r="3562"/>
          <a:stretch/>
        </p:blipFill>
        <p:spPr/>
      </p:pic>
      <p:sp>
        <p:nvSpPr>
          <p:cNvPr id="4" name="Plassholder for tekst 3">
            <a:extLst>
              <a:ext uri="{FF2B5EF4-FFF2-40B4-BE49-F238E27FC236}">
                <a16:creationId xmlns:a16="http://schemas.microsoft.com/office/drawing/2014/main" id="{1CCDE8A5-2105-6BE3-BFB5-BE3E25C393BA}"/>
              </a:ext>
            </a:extLst>
          </p:cNvPr>
          <p:cNvSpPr>
            <a:spLocks noGrp="1"/>
          </p:cNvSpPr>
          <p:nvPr>
            <p:ph type="body" sz="quarter" idx="14"/>
          </p:nvPr>
        </p:nvSpPr>
        <p:spPr/>
        <p:txBody>
          <a:bodyPr>
            <a:normAutofit fontScale="77500" lnSpcReduction="20000"/>
          </a:bodyPr>
          <a:lstStyle/>
          <a:p>
            <a:pPr marL="95400" indent="-228600">
              <a:buFont typeface="Arial" panose="020B0604020202020204" pitchFamily="34" charset="0"/>
              <a:buChar char="•"/>
            </a:pPr>
            <a:r>
              <a:rPr lang="en-US" sz="2400" dirty="0"/>
              <a:t>De </a:t>
            </a:r>
            <a:r>
              <a:rPr lang="en-US" sz="2400" dirty="0" err="1"/>
              <a:t>rapportene</a:t>
            </a:r>
            <a:r>
              <a:rPr lang="en-US" sz="2400" dirty="0"/>
              <a:t> </a:t>
            </a:r>
            <a:r>
              <a:rPr lang="en-US" sz="2400" dirty="0" err="1"/>
              <a:t>som</a:t>
            </a:r>
            <a:r>
              <a:rPr lang="en-US" sz="2400" dirty="0"/>
              <a:t> samlet </a:t>
            </a:r>
            <a:r>
              <a:rPr lang="en-US" sz="2400" dirty="0" err="1"/>
              <a:t>skårer</a:t>
            </a:r>
            <a:r>
              <a:rPr lang="en-US" sz="2400" dirty="0"/>
              <a:t> i </a:t>
            </a:r>
            <a:r>
              <a:rPr lang="en-US" sz="2400" dirty="0" err="1"/>
              <a:t>rødt</a:t>
            </a:r>
            <a:r>
              <a:rPr lang="en-US" sz="2400" dirty="0"/>
              <a:t> </a:t>
            </a:r>
            <a:r>
              <a:rPr lang="en-US" sz="2400" dirty="0" err="1"/>
              <a:t>nivå</a:t>
            </a:r>
            <a:r>
              <a:rPr lang="en-US" sz="2400" dirty="0"/>
              <a:t> (</a:t>
            </a:r>
            <a:r>
              <a:rPr lang="en-US" sz="2400" dirty="0" err="1"/>
              <a:t>dvs</a:t>
            </a:r>
            <a:r>
              <a:rPr lang="en-US" sz="2400" dirty="0"/>
              <a:t> </a:t>
            </a:r>
            <a:r>
              <a:rPr lang="en-US" sz="2400" dirty="0" err="1"/>
              <a:t>mer</a:t>
            </a:r>
            <a:r>
              <a:rPr lang="en-US" sz="2400" dirty="0"/>
              <a:t> </a:t>
            </a:r>
            <a:r>
              <a:rPr lang="en-US" sz="2400" dirty="0" err="1"/>
              <a:t>enn</a:t>
            </a:r>
            <a:r>
              <a:rPr lang="en-US" sz="2400" dirty="0"/>
              <a:t> 1 SD under </a:t>
            </a:r>
            <a:r>
              <a:rPr lang="en-US" sz="2400" dirty="0" err="1"/>
              <a:t>gjennomsnittet</a:t>
            </a:r>
            <a:r>
              <a:rPr lang="en-US" sz="2400" dirty="0"/>
              <a:t> i </a:t>
            </a:r>
            <a:r>
              <a:rPr lang="en-US" sz="2400" dirty="0" err="1"/>
              <a:t>normgrunnlaget</a:t>
            </a:r>
            <a:r>
              <a:rPr lang="en-US" sz="2400" dirty="0"/>
              <a:t>) </a:t>
            </a:r>
            <a:r>
              <a:rPr lang="en-US" sz="2400" dirty="0" err="1"/>
              <a:t>på</a:t>
            </a:r>
            <a:r>
              <a:rPr lang="en-US" sz="2400" dirty="0"/>
              <a:t> </a:t>
            </a:r>
            <a:r>
              <a:rPr lang="en-US" sz="2400" dirty="0" err="1"/>
              <a:t>sosialt</a:t>
            </a:r>
            <a:r>
              <a:rPr lang="en-US" sz="2400" dirty="0"/>
              <a:t> </a:t>
            </a:r>
            <a:r>
              <a:rPr lang="en-US" sz="2400" dirty="0" err="1"/>
              <a:t>samspill</a:t>
            </a:r>
            <a:r>
              <a:rPr lang="en-US" sz="2400" dirty="0"/>
              <a:t> og </a:t>
            </a:r>
            <a:r>
              <a:rPr lang="en-US" sz="2400" dirty="0" err="1"/>
              <a:t>ledelse</a:t>
            </a:r>
            <a:r>
              <a:rPr lang="en-US" sz="2400" dirty="0"/>
              <a:t> er det </a:t>
            </a:r>
            <a:r>
              <a:rPr lang="en-US" sz="2400" dirty="0" err="1"/>
              <a:t>som</a:t>
            </a:r>
            <a:r>
              <a:rPr lang="en-US" sz="2400" dirty="0"/>
              <a:t> </a:t>
            </a:r>
            <a:r>
              <a:rPr lang="en-US" sz="2400" dirty="0" err="1"/>
              <a:t>kalles</a:t>
            </a:r>
            <a:r>
              <a:rPr lang="en-US" sz="2400" dirty="0"/>
              <a:t> </a:t>
            </a:r>
            <a:r>
              <a:rPr lang="en-US" sz="2400" dirty="0" err="1"/>
              <a:t>risikorapporter</a:t>
            </a:r>
            <a:endParaRPr lang="en-US" sz="2400" dirty="0"/>
          </a:p>
          <a:p>
            <a:pPr marL="0" indent="-228600">
              <a:buFont typeface="Arial" panose="020B0604020202020204" pitchFamily="34" charset="0"/>
              <a:buChar char="•"/>
            </a:pPr>
            <a:r>
              <a:rPr lang="en-US" sz="2400" dirty="0"/>
              <a:t>Det </a:t>
            </a:r>
            <a:r>
              <a:rPr lang="en-US" sz="2400" dirty="0" err="1"/>
              <a:t>vil</a:t>
            </a:r>
            <a:r>
              <a:rPr lang="en-US" sz="2400" dirty="0"/>
              <a:t> </a:t>
            </a:r>
            <a:r>
              <a:rPr lang="en-US" sz="2400" dirty="0" err="1"/>
              <a:t>alltid</a:t>
            </a:r>
            <a:r>
              <a:rPr lang="en-US" sz="2400" dirty="0"/>
              <a:t> </a:t>
            </a:r>
            <a:r>
              <a:rPr lang="en-US" sz="2400" dirty="0" err="1"/>
              <a:t>være</a:t>
            </a:r>
            <a:r>
              <a:rPr lang="en-US" sz="2400" dirty="0"/>
              <a:t> </a:t>
            </a:r>
            <a:r>
              <a:rPr lang="en-US" sz="2400" dirty="0" err="1"/>
              <a:t>noen</a:t>
            </a:r>
            <a:r>
              <a:rPr lang="en-US" sz="2400" dirty="0"/>
              <a:t> </a:t>
            </a:r>
            <a:r>
              <a:rPr lang="en-US" sz="2400" dirty="0" err="1"/>
              <a:t>slike</a:t>
            </a:r>
            <a:r>
              <a:rPr lang="en-US" sz="2400" dirty="0"/>
              <a:t>, og </a:t>
            </a:r>
            <a:r>
              <a:rPr lang="en-US" sz="2400" dirty="0" err="1"/>
              <a:t>noen</a:t>
            </a:r>
            <a:r>
              <a:rPr lang="en-US" sz="2400" dirty="0"/>
              <a:t> </a:t>
            </a:r>
            <a:r>
              <a:rPr lang="en-US" sz="2400" dirty="0" err="1"/>
              <a:t>avdelinger</a:t>
            </a:r>
            <a:r>
              <a:rPr lang="en-US" sz="2400" dirty="0"/>
              <a:t>/</a:t>
            </a:r>
            <a:r>
              <a:rPr lang="en-US" sz="2400" dirty="0" err="1"/>
              <a:t>institutt</a:t>
            </a:r>
            <a:r>
              <a:rPr lang="en-US" sz="2400" dirty="0"/>
              <a:t> er </a:t>
            </a:r>
            <a:r>
              <a:rPr lang="en-US" sz="2400" dirty="0" err="1"/>
              <a:t>gjengangere</a:t>
            </a:r>
            <a:r>
              <a:rPr lang="en-US" sz="2400" dirty="0"/>
              <a:t> </a:t>
            </a:r>
            <a:r>
              <a:rPr lang="en-US" sz="2400" dirty="0" err="1"/>
              <a:t>på</a:t>
            </a:r>
            <a:r>
              <a:rPr lang="en-US" sz="2400" dirty="0"/>
              <a:t> listen</a:t>
            </a:r>
          </a:p>
          <a:p>
            <a:pPr marL="0" indent="-228600">
              <a:buFont typeface="Arial" panose="020B0604020202020204" pitchFamily="34" charset="0"/>
              <a:buChar char="•"/>
            </a:pPr>
            <a:r>
              <a:rPr lang="en-US" sz="2400" dirty="0"/>
              <a:t>Da </a:t>
            </a:r>
            <a:r>
              <a:rPr lang="en-US" sz="2400" dirty="0" err="1"/>
              <a:t>skal</a:t>
            </a:r>
            <a:r>
              <a:rPr lang="en-US" sz="2400" dirty="0"/>
              <a:t> de ha </a:t>
            </a:r>
            <a:r>
              <a:rPr lang="en-US" sz="2400" dirty="0" err="1"/>
              <a:t>bistand</a:t>
            </a:r>
            <a:r>
              <a:rPr lang="en-US" sz="2400" dirty="0"/>
              <a:t> </a:t>
            </a:r>
            <a:r>
              <a:rPr lang="en-US" sz="2400" dirty="0" err="1"/>
              <a:t>fra</a:t>
            </a:r>
            <a:r>
              <a:rPr lang="en-US" sz="2400" dirty="0"/>
              <a:t> HR </a:t>
            </a:r>
            <a:r>
              <a:rPr lang="en-US" sz="2400" dirty="0" err="1"/>
              <a:t>når</a:t>
            </a:r>
            <a:r>
              <a:rPr lang="en-US" sz="2400" dirty="0"/>
              <a:t> </a:t>
            </a:r>
            <a:r>
              <a:rPr lang="en-US" sz="2400" dirty="0" err="1"/>
              <a:t>rapporten</a:t>
            </a:r>
            <a:r>
              <a:rPr lang="en-US" sz="2400" dirty="0"/>
              <a:t> </a:t>
            </a:r>
            <a:r>
              <a:rPr lang="en-US" sz="2400" dirty="0" err="1"/>
              <a:t>tilbakeleses</a:t>
            </a:r>
            <a:r>
              <a:rPr lang="en-US" sz="2400" dirty="0"/>
              <a:t> og </a:t>
            </a:r>
            <a:r>
              <a:rPr lang="en-US" sz="2400" dirty="0" err="1"/>
              <a:t>tiltak</a:t>
            </a:r>
            <a:r>
              <a:rPr lang="en-US" sz="2400" dirty="0"/>
              <a:t> </a:t>
            </a:r>
            <a:r>
              <a:rPr lang="en-US" sz="2400" dirty="0" err="1"/>
              <a:t>utvikles</a:t>
            </a:r>
            <a:endParaRPr lang="en-US" sz="2400" dirty="0"/>
          </a:p>
          <a:p>
            <a:pPr marL="0" indent="-228600">
              <a:buFont typeface="Arial" panose="020B0604020202020204" pitchFamily="34" charset="0"/>
              <a:buChar char="•"/>
            </a:pPr>
            <a:r>
              <a:rPr lang="en-US" sz="2400" dirty="0"/>
              <a:t>Alle </a:t>
            </a:r>
            <a:r>
              <a:rPr lang="en-US" sz="2400" dirty="0" err="1"/>
              <a:t>risikorapporter</a:t>
            </a:r>
            <a:r>
              <a:rPr lang="en-US" sz="2400" dirty="0"/>
              <a:t> </a:t>
            </a:r>
            <a:r>
              <a:rPr lang="en-US" sz="2400" dirty="0" err="1"/>
              <a:t>skal</a:t>
            </a:r>
            <a:r>
              <a:rPr lang="en-US" sz="2400" dirty="0"/>
              <a:t> ha et </a:t>
            </a:r>
            <a:r>
              <a:rPr lang="en-US" sz="2400" dirty="0" err="1"/>
              <a:t>formøte</a:t>
            </a:r>
            <a:r>
              <a:rPr lang="en-US" sz="2400" dirty="0"/>
              <a:t> med </a:t>
            </a:r>
            <a:r>
              <a:rPr lang="en-US" sz="2400" dirty="0" err="1"/>
              <a:t>vernetjenesten</a:t>
            </a:r>
            <a:r>
              <a:rPr lang="en-US" sz="2400" dirty="0"/>
              <a:t> og </a:t>
            </a:r>
            <a:r>
              <a:rPr lang="en-US" sz="2400" dirty="0" err="1"/>
              <a:t>eventuelt</a:t>
            </a:r>
            <a:r>
              <a:rPr lang="en-US" sz="2400" dirty="0"/>
              <a:t> </a:t>
            </a:r>
            <a:r>
              <a:rPr lang="en-US" sz="2400" dirty="0" err="1"/>
              <a:t>tillitsvalgte</a:t>
            </a:r>
            <a:r>
              <a:rPr lang="en-US" sz="2400" dirty="0"/>
              <a:t> og HR </a:t>
            </a:r>
            <a:r>
              <a:rPr lang="en-US" sz="2400" dirty="0" err="1"/>
              <a:t>før</a:t>
            </a:r>
            <a:r>
              <a:rPr lang="en-US" sz="2400" dirty="0"/>
              <a:t> </a:t>
            </a:r>
            <a:r>
              <a:rPr lang="en-US" sz="2400" dirty="0" err="1"/>
              <a:t>en</a:t>
            </a:r>
            <a:r>
              <a:rPr lang="en-US" sz="2400" dirty="0"/>
              <a:t> </a:t>
            </a:r>
            <a:r>
              <a:rPr lang="en-US" sz="2400" dirty="0" err="1"/>
              <a:t>gjør</a:t>
            </a:r>
            <a:r>
              <a:rPr lang="en-US" sz="2400" dirty="0"/>
              <a:t> </a:t>
            </a:r>
            <a:r>
              <a:rPr lang="en-US" sz="2400" dirty="0" err="1"/>
              <a:t>noe</a:t>
            </a:r>
            <a:r>
              <a:rPr lang="en-US" sz="2400" dirty="0"/>
              <a:t> </a:t>
            </a:r>
            <a:r>
              <a:rPr lang="en-US" sz="2400" dirty="0" err="1"/>
              <a:t>oppfølgingsarbeid</a:t>
            </a:r>
            <a:r>
              <a:rPr lang="en-US" sz="2400" dirty="0"/>
              <a:t> for å </a:t>
            </a:r>
            <a:r>
              <a:rPr lang="en-US" sz="2400" dirty="0" err="1"/>
              <a:t>lage</a:t>
            </a:r>
            <a:r>
              <a:rPr lang="en-US" sz="2400" dirty="0"/>
              <a:t> </a:t>
            </a:r>
            <a:r>
              <a:rPr lang="en-US" sz="2400" dirty="0" err="1"/>
              <a:t>en</a:t>
            </a:r>
            <a:r>
              <a:rPr lang="en-US" sz="2400" dirty="0"/>
              <a:t> plan.</a:t>
            </a:r>
          </a:p>
          <a:p>
            <a:pPr marL="0" indent="-228600">
              <a:buFont typeface="Arial" panose="020B0604020202020204" pitchFamily="34" charset="0"/>
              <a:buChar char="•"/>
            </a:pPr>
            <a:r>
              <a:rPr lang="en-US" sz="2400" dirty="0" err="1"/>
              <a:t>Følges</a:t>
            </a:r>
            <a:r>
              <a:rPr lang="en-US" sz="2400" dirty="0"/>
              <a:t> </a:t>
            </a:r>
            <a:r>
              <a:rPr lang="en-US" sz="2400" dirty="0" err="1"/>
              <a:t>opp</a:t>
            </a:r>
            <a:r>
              <a:rPr lang="en-US" sz="2400" dirty="0"/>
              <a:t> over </a:t>
            </a:r>
            <a:r>
              <a:rPr lang="en-US" sz="2400" dirty="0" err="1"/>
              <a:t>tid</a:t>
            </a:r>
            <a:r>
              <a:rPr lang="en-US" sz="2400" dirty="0"/>
              <a:t>.</a:t>
            </a:r>
          </a:p>
          <a:p>
            <a:endParaRPr lang="nb-NO" dirty="0"/>
          </a:p>
        </p:txBody>
      </p:sp>
    </p:spTree>
    <p:extLst>
      <p:ext uri="{BB962C8B-B14F-4D97-AF65-F5344CB8AC3E}">
        <p14:creationId xmlns:p14="http://schemas.microsoft.com/office/powerpoint/2010/main" val="443144620"/>
      </p:ext>
    </p:extLst>
  </p:cSld>
  <p:clrMapOvr>
    <a:masterClrMapping/>
  </p:clrMapOvr>
</p:sld>
</file>

<file path=ppt/theme/theme1.xml><?xml version="1.0" encoding="utf-8"?>
<a:theme xmlns:a="http://schemas.openxmlformats.org/drawingml/2006/main" name="Office-tema">
  <a:themeElements>
    <a:clrScheme name="UiS – RGB - 3 oktober 2017">
      <a:dk1>
        <a:srgbClr val="050F41"/>
      </a:dk1>
      <a:lt1>
        <a:srgbClr val="F0ECE3"/>
      </a:lt1>
      <a:dk2>
        <a:srgbClr val="000000"/>
      </a:dk2>
      <a:lt2>
        <a:srgbClr val="FFFFFF"/>
      </a:lt2>
      <a:accent1>
        <a:srgbClr val="EB5F0A"/>
      </a:accent1>
      <a:accent2>
        <a:srgbClr val="0A3CA0"/>
      </a:accent2>
      <a:accent3>
        <a:srgbClr val="AAC8F0"/>
      </a:accent3>
      <a:accent4>
        <a:srgbClr val="F09600"/>
      </a:accent4>
      <a:accent5>
        <a:srgbClr val="AE937D"/>
      </a:accent5>
      <a:accent6>
        <a:srgbClr val="641E14"/>
      </a:accent6>
      <a:hlink>
        <a:srgbClr val="0A3CA0"/>
      </a:hlink>
      <a:folHlink>
        <a:srgbClr val="C8460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latin typeface="Tahoma" charset="0"/>
            <a:ea typeface="Tahoma" charset="0"/>
            <a:cs typeface="Tahoma" charset="0"/>
          </a:defRPr>
        </a:defPPr>
      </a:lstStyle>
    </a:txDef>
  </a:objectDefaults>
  <a:extraClrSchemeLst/>
  <a:extLst>
    <a:ext uri="{05A4C25C-085E-4340-85A3-A5531E510DB2}">
      <thm15:themeFamily xmlns:thm15="http://schemas.microsoft.com/office/thememl/2012/main" name="UiS PPT-mal norsk" id="{387CC62F-D367-4143-83DA-5F0029BC4BCD}" vid="{9211E0DF-A9F3-457B-B69E-3D0C2D370D3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b7fce66-bf2d-46b5-b59a-9f0018501bcd}" enabled="1" method="Standard" siteId="{f8a213d2-8f6c-400d-9e74-4e8b475316c6}" removed="0"/>
</clbl:labelList>
</file>

<file path=docProps/app.xml><?xml version="1.0" encoding="utf-8"?>
<Properties xmlns="http://schemas.openxmlformats.org/officeDocument/2006/extended-properties" xmlns:vt="http://schemas.openxmlformats.org/officeDocument/2006/docPropsVTypes">
  <Template>UiS PPT-mal norsk</Template>
  <TotalTime>4808</TotalTime>
  <Words>1333</Words>
  <Application>Microsoft Office PowerPoint</Application>
  <PresentationFormat>Widescreen</PresentationFormat>
  <Paragraphs>88</Paragraphs>
  <Slides>18</Slides>
  <Notes>9</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18</vt:i4>
      </vt:variant>
    </vt:vector>
  </HeadingPairs>
  <TitlesOfParts>
    <vt:vector size="27" baseType="lpstr">
      <vt:lpstr>Arial</vt:lpstr>
      <vt:lpstr>Calibri</vt:lpstr>
      <vt:lpstr>Encode Sans Semi Condensed</vt:lpstr>
      <vt:lpstr>Symbol</vt:lpstr>
      <vt:lpstr>Tahoma</vt:lpstr>
      <vt:lpstr>Times New Roman</vt:lpstr>
      <vt:lpstr>Trebuchet MS</vt:lpstr>
      <vt:lpstr>Wingdings</vt:lpstr>
      <vt:lpstr>Office-tema</vt:lpstr>
      <vt:lpstr>PowerPoint-presentasjon</vt:lpstr>
      <vt:lpstr>Bestilling til meg for dagens tema</vt:lpstr>
      <vt:lpstr>Typer «dark side» organisasjons atferd</vt:lpstr>
      <vt:lpstr>Klassiske konfliktområder i UH-sektoren</vt:lpstr>
      <vt:lpstr>PowerPoint-presentasjon</vt:lpstr>
      <vt:lpstr>Hvilke organisatoriske faktorer kan forårsake et dårlig arbeidsmiljø?</vt:lpstr>
      <vt:lpstr>Historikk</vt:lpstr>
      <vt:lpstr>Hva gjorde vi da?</vt:lpstr>
      <vt:lpstr>Hva er en avviksrapport?</vt:lpstr>
      <vt:lpstr>Hjalp det?</vt:lpstr>
      <vt:lpstr>De beste i blant oss? UIS-IRN</vt:lpstr>
      <vt:lpstr>PowerPoint-presentasjon</vt:lpstr>
      <vt:lpstr>Hva fant vi?</vt:lpstr>
      <vt:lpstr>IRN studie på mobbing blant UiS ansatte</vt:lpstr>
      <vt:lpstr>Viktige funn fra medarbeiderundersøkelsen ved UiS 2023</vt:lpstr>
      <vt:lpstr>Hovedfunn fra analyse over resultater PhD/postdocs</vt:lpstr>
      <vt:lpstr> «Modighet: Våg å gi beskjed om det du mener er urett i ditt arbeidsmiljø, ta ansvar»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Gunhild Bjaalid</dc:creator>
  <cp:lastModifiedBy>Gunhild Bjaalid</cp:lastModifiedBy>
  <cp:revision>3</cp:revision>
  <dcterms:created xsi:type="dcterms:W3CDTF">2025-04-22T08:19:06Z</dcterms:created>
  <dcterms:modified xsi:type="dcterms:W3CDTF">2025-06-02T08:46:37Z</dcterms:modified>
</cp:coreProperties>
</file>