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78" r:id="rId6"/>
    <p:sldId id="5401" r:id="rId7"/>
    <p:sldId id="5403" r:id="rId8"/>
    <p:sldId id="5404" r:id="rId9"/>
    <p:sldId id="5398" r:id="rId10"/>
    <p:sldId id="279" r:id="rId11"/>
    <p:sldId id="5399" r:id="rId12"/>
    <p:sldId id="5400" r:id="rId13"/>
    <p:sldId id="5405" r:id="rId14"/>
    <p:sldId id="327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1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57F82-17C6-4988-BE9D-6494BE715D18}" type="doc">
      <dgm:prSet loTypeId="urn:microsoft.com/office/officeart/2005/8/layout/vList6" loCatId="list" qsTypeId="urn:microsoft.com/office/officeart/2005/8/quickstyle/simple1" qsCatId="simple" csTypeId="urn:microsoft.com/office/officeart/2005/8/colors/accent6_1" csCatId="accent6" phldr="1"/>
      <dgm:spPr/>
    </dgm:pt>
    <dgm:pt modelId="{72B67F82-3C70-4AFA-86E4-9B028B1EE7DE}">
      <dgm:prSet phldrT="[Tekst]"/>
      <dgm:spPr/>
      <dgm:t>
        <a:bodyPr/>
        <a:lstStyle/>
        <a:p>
          <a:r>
            <a:rPr lang="nb-NO"/>
            <a:t>Gi anbefalinger og støtte</a:t>
          </a:r>
        </a:p>
      </dgm:t>
    </dgm:pt>
    <dgm:pt modelId="{BF1FE36C-8A5B-4C1E-A95E-29D380C3EA77}" type="parTrans" cxnId="{12FC710A-D843-4B56-81C2-E07BE28CA43F}">
      <dgm:prSet/>
      <dgm:spPr/>
      <dgm:t>
        <a:bodyPr/>
        <a:lstStyle/>
        <a:p>
          <a:endParaRPr lang="nb-NO"/>
        </a:p>
      </dgm:t>
    </dgm:pt>
    <dgm:pt modelId="{7AA12C61-8010-40CB-9918-FDC77F60545B}" type="sibTrans" cxnId="{12FC710A-D843-4B56-81C2-E07BE28CA43F}">
      <dgm:prSet/>
      <dgm:spPr/>
      <dgm:t>
        <a:bodyPr/>
        <a:lstStyle/>
        <a:p>
          <a:endParaRPr lang="nb-NO"/>
        </a:p>
      </dgm:t>
    </dgm:pt>
    <dgm:pt modelId="{F4568127-6F14-4A40-B370-B0498527CAA3}">
      <dgm:prSet phldrT="[Tekst]"/>
      <dgm:spPr/>
      <dgm:t>
        <a:bodyPr/>
        <a:lstStyle/>
        <a:p>
          <a:r>
            <a:rPr lang="nb-NO"/>
            <a:t>Øke bevissthet</a:t>
          </a:r>
        </a:p>
      </dgm:t>
    </dgm:pt>
    <dgm:pt modelId="{29A688C7-00B9-421F-AB90-FB8C39A1CC45}" type="parTrans" cxnId="{A85D416E-5344-41F1-BFA7-0DE92F1A4222}">
      <dgm:prSet/>
      <dgm:spPr/>
      <dgm:t>
        <a:bodyPr/>
        <a:lstStyle/>
        <a:p>
          <a:endParaRPr lang="nb-NO"/>
        </a:p>
      </dgm:t>
    </dgm:pt>
    <dgm:pt modelId="{64F6E3C7-F8A9-4B80-96E6-29FBB8F14641}" type="sibTrans" cxnId="{A85D416E-5344-41F1-BFA7-0DE92F1A4222}">
      <dgm:prSet/>
      <dgm:spPr/>
      <dgm:t>
        <a:bodyPr/>
        <a:lstStyle/>
        <a:p>
          <a:endParaRPr lang="nb-NO"/>
        </a:p>
      </dgm:t>
    </dgm:pt>
    <dgm:pt modelId="{D52FFE3D-D63C-4DAF-8E3A-6D51BCC9F02F}">
      <dgm:prSet/>
      <dgm:spPr/>
      <dgm:t>
        <a:bodyPr/>
        <a:lstStyle/>
        <a:p>
          <a:r>
            <a:rPr lang="en-US" b="0" err="1"/>
            <a:t>Hvordan</a:t>
          </a:r>
          <a:r>
            <a:rPr lang="en-US" b="0"/>
            <a:t> </a:t>
          </a:r>
          <a:r>
            <a:rPr lang="en-US" b="0" err="1"/>
            <a:t>kjønn</a:t>
          </a:r>
          <a:r>
            <a:rPr lang="en-US" b="0"/>
            <a:t>, </a:t>
          </a:r>
          <a:r>
            <a:rPr lang="en-US" b="0" err="1"/>
            <a:t>etnisitet</a:t>
          </a:r>
          <a:r>
            <a:rPr lang="en-US" b="0"/>
            <a:t> og </a:t>
          </a:r>
          <a:r>
            <a:rPr lang="en-US" b="0" err="1"/>
            <a:t>sosial</a:t>
          </a:r>
          <a:r>
            <a:rPr lang="en-US" b="0"/>
            <a:t> </a:t>
          </a:r>
          <a:r>
            <a:rPr lang="en-US" b="0" err="1"/>
            <a:t>bakgrunn</a:t>
          </a:r>
          <a:r>
            <a:rPr lang="en-US" b="0"/>
            <a:t> </a:t>
          </a:r>
          <a:r>
            <a:rPr lang="en-US" b="0" err="1"/>
            <a:t>påvirker</a:t>
          </a:r>
          <a:r>
            <a:rPr lang="en-US" b="0"/>
            <a:t> </a:t>
          </a:r>
          <a:r>
            <a:rPr lang="en-US" b="1" err="1"/>
            <a:t>karriere</a:t>
          </a:r>
          <a:endParaRPr lang="nb-NO" b="1"/>
        </a:p>
      </dgm:t>
    </dgm:pt>
    <dgm:pt modelId="{A63E51A5-9B6C-478B-BCF9-EEB9232F5D5E}" type="parTrans" cxnId="{584D7B60-5969-41CE-85B7-474FE7ABA1DE}">
      <dgm:prSet/>
      <dgm:spPr/>
      <dgm:t>
        <a:bodyPr/>
        <a:lstStyle/>
        <a:p>
          <a:endParaRPr lang="nb-NO"/>
        </a:p>
      </dgm:t>
    </dgm:pt>
    <dgm:pt modelId="{33368AC1-2AE9-4D3D-8365-C2F4C8DCE708}" type="sibTrans" cxnId="{584D7B60-5969-41CE-85B7-474FE7ABA1DE}">
      <dgm:prSet/>
      <dgm:spPr/>
      <dgm:t>
        <a:bodyPr/>
        <a:lstStyle/>
        <a:p>
          <a:endParaRPr lang="nb-NO"/>
        </a:p>
      </dgm:t>
    </dgm:pt>
    <dgm:pt modelId="{9E610759-186F-4B82-8D24-F874A29B44D2}">
      <dgm:prSet/>
      <dgm:spPr/>
      <dgm:t>
        <a:bodyPr/>
        <a:lstStyle/>
        <a:p>
          <a:r>
            <a:rPr lang="nb-NO"/>
            <a:t>Kritiske overganger</a:t>
          </a:r>
        </a:p>
      </dgm:t>
    </dgm:pt>
    <dgm:pt modelId="{018023FD-E09F-41F7-BD92-7B683FB5C227}" type="parTrans" cxnId="{608907C9-B2B5-4BB8-BDC2-B58B8E355136}">
      <dgm:prSet/>
      <dgm:spPr/>
      <dgm:t>
        <a:bodyPr/>
        <a:lstStyle/>
        <a:p>
          <a:endParaRPr lang="nb-NO"/>
        </a:p>
      </dgm:t>
    </dgm:pt>
    <dgm:pt modelId="{7ADE04DB-D007-4042-9E12-05A589C44F26}" type="sibTrans" cxnId="{608907C9-B2B5-4BB8-BDC2-B58B8E355136}">
      <dgm:prSet/>
      <dgm:spPr/>
      <dgm:t>
        <a:bodyPr/>
        <a:lstStyle/>
        <a:p>
          <a:endParaRPr lang="nb-NO"/>
        </a:p>
      </dgm:t>
    </dgm:pt>
    <dgm:pt modelId="{CC2CE168-2E55-41EA-ABD1-B45FD69DF401}">
      <dgm:prSet/>
      <dgm:spPr/>
      <dgm:t>
        <a:bodyPr/>
        <a:lstStyle/>
        <a:p>
          <a:endParaRPr lang="nb-NO"/>
        </a:p>
      </dgm:t>
    </dgm:pt>
    <dgm:pt modelId="{B9C844DE-3E2F-44A9-9C2A-5BB8D6765202}" type="parTrans" cxnId="{3BB7E756-1E5E-49C7-B20C-2F01DFAD4888}">
      <dgm:prSet/>
      <dgm:spPr/>
      <dgm:t>
        <a:bodyPr/>
        <a:lstStyle/>
        <a:p>
          <a:endParaRPr lang="nb-NO"/>
        </a:p>
      </dgm:t>
    </dgm:pt>
    <dgm:pt modelId="{8F4F6060-AD48-4221-AAD8-DB4DDFA82671}" type="sibTrans" cxnId="{3BB7E756-1E5E-49C7-B20C-2F01DFAD4888}">
      <dgm:prSet/>
      <dgm:spPr/>
      <dgm:t>
        <a:bodyPr/>
        <a:lstStyle/>
        <a:p>
          <a:endParaRPr lang="nb-NO"/>
        </a:p>
      </dgm:t>
    </dgm:pt>
    <dgm:pt modelId="{0C6C07D7-3425-48F5-898C-E3906D4EE8BF}">
      <dgm:prSet/>
      <dgm:spPr/>
      <dgm:t>
        <a:bodyPr/>
        <a:lstStyle/>
        <a:p>
          <a:pPr rtl="0"/>
          <a:r>
            <a:rPr lang="nb-NO"/>
            <a:t>Handlingsplaner</a:t>
          </a:r>
        </a:p>
      </dgm:t>
    </dgm:pt>
    <dgm:pt modelId="{A97B0616-3D26-4545-9DD2-FFAEB57FFDB6}" type="sibTrans" cxnId="{6DA2F010-E180-4010-9773-0F81D82F4572}">
      <dgm:prSet/>
      <dgm:spPr/>
      <dgm:t>
        <a:bodyPr/>
        <a:lstStyle/>
        <a:p>
          <a:endParaRPr lang="nb-NO"/>
        </a:p>
      </dgm:t>
    </dgm:pt>
    <dgm:pt modelId="{F4F60672-0517-4A57-AF16-FCD7A3639AB1}" type="parTrans" cxnId="{6DA2F010-E180-4010-9773-0F81D82F4572}">
      <dgm:prSet/>
      <dgm:spPr/>
      <dgm:t>
        <a:bodyPr/>
        <a:lstStyle/>
        <a:p>
          <a:endParaRPr lang="nb-NO"/>
        </a:p>
      </dgm:t>
    </dgm:pt>
    <dgm:pt modelId="{2D016F30-5241-4DBE-AAF2-CC1DD4791BC8}">
      <dgm:prSet/>
      <dgm:spPr/>
      <dgm:t>
        <a:bodyPr/>
        <a:lstStyle/>
        <a:p>
          <a:pPr rtl="0"/>
          <a:r>
            <a:rPr lang="nb-NO"/>
            <a:t>Øke kunnskap</a:t>
          </a:r>
        </a:p>
      </dgm:t>
    </dgm:pt>
    <dgm:pt modelId="{F5A688A8-6D22-40A6-9254-F17B10FBB7C0}" type="sibTrans" cxnId="{18B22D94-78C7-4F59-A002-974973ADC100}">
      <dgm:prSet/>
      <dgm:spPr/>
      <dgm:t>
        <a:bodyPr/>
        <a:lstStyle/>
        <a:p>
          <a:endParaRPr lang="nb-NO"/>
        </a:p>
      </dgm:t>
    </dgm:pt>
    <dgm:pt modelId="{0FF447C2-19E3-44A6-81DF-8717921A85AE}" type="parTrans" cxnId="{18B22D94-78C7-4F59-A002-974973ADC100}">
      <dgm:prSet/>
      <dgm:spPr/>
      <dgm:t>
        <a:bodyPr/>
        <a:lstStyle/>
        <a:p>
          <a:endParaRPr lang="nb-NO"/>
        </a:p>
      </dgm:t>
    </dgm:pt>
    <dgm:pt modelId="{B2DCDA19-83DC-4CB8-AD34-4A5644B7F240}">
      <dgm:prSet/>
      <dgm:spPr/>
      <dgm:t>
        <a:bodyPr/>
        <a:lstStyle/>
        <a:p>
          <a:pPr rtl="0"/>
          <a:r>
            <a:rPr lang="nb-NO"/>
            <a:t>Økte mangfold blant vitenskapelige ansatte</a:t>
          </a:r>
        </a:p>
      </dgm:t>
    </dgm:pt>
    <dgm:pt modelId="{40EA3226-E896-4A27-B9AA-F230A6250C2C}" type="parTrans" cxnId="{F4B54F13-4247-481F-9643-1CD7B018139F}">
      <dgm:prSet/>
      <dgm:spPr/>
      <dgm:t>
        <a:bodyPr/>
        <a:lstStyle/>
        <a:p>
          <a:endParaRPr lang="nb-NO"/>
        </a:p>
      </dgm:t>
    </dgm:pt>
    <dgm:pt modelId="{40B5A527-5D7E-46BD-9F85-89783E90A15A}" type="sibTrans" cxnId="{F4B54F13-4247-481F-9643-1CD7B018139F}">
      <dgm:prSet/>
      <dgm:spPr/>
      <dgm:t>
        <a:bodyPr/>
        <a:lstStyle/>
        <a:p>
          <a:endParaRPr lang="nb-NO"/>
        </a:p>
      </dgm:t>
    </dgm:pt>
    <dgm:pt modelId="{BEF12EC3-7D3C-4561-9480-03F8FDC85053}">
      <dgm:prSet/>
      <dgm:spPr/>
      <dgm:t>
        <a:bodyPr/>
        <a:lstStyle/>
        <a:p>
          <a:r>
            <a:rPr lang="nb-NO"/>
            <a:t>problemstillinger knyttet til mangfold, inkludering og trakassering</a:t>
          </a:r>
        </a:p>
      </dgm:t>
    </dgm:pt>
    <dgm:pt modelId="{499186E1-2607-4416-A982-F4E16B91EFEB}" type="parTrans" cxnId="{130DB28A-219E-4574-AA18-0658F5A850B6}">
      <dgm:prSet/>
      <dgm:spPr/>
      <dgm:t>
        <a:bodyPr/>
        <a:lstStyle/>
        <a:p>
          <a:endParaRPr lang="nb-NO"/>
        </a:p>
      </dgm:t>
    </dgm:pt>
    <dgm:pt modelId="{BEBC869E-EE01-4434-89CB-1A9BE0890B3D}" type="sibTrans" cxnId="{130DB28A-219E-4574-AA18-0658F5A850B6}">
      <dgm:prSet/>
      <dgm:spPr/>
      <dgm:t>
        <a:bodyPr/>
        <a:lstStyle/>
        <a:p>
          <a:endParaRPr lang="nb-NO"/>
        </a:p>
      </dgm:t>
    </dgm:pt>
    <dgm:pt modelId="{C74E7B4E-ECB5-4597-B356-5BA9666B428A}">
      <dgm:prSet/>
      <dgm:spPr/>
      <dgm:t>
        <a:bodyPr/>
        <a:lstStyle/>
        <a:p>
          <a:r>
            <a:rPr lang="nb-NO"/>
            <a:t>Samarbeide internasjonalt</a:t>
          </a:r>
        </a:p>
      </dgm:t>
    </dgm:pt>
    <dgm:pt modelId="{531E8442-7194-4DD3-9DC6-FEE948C1AA6F}" type="parTrans" cxnId="{A265D1AB-BE3E-4936-B03A-0853400DC421}">
      <dgm:prSet/>
      <dgm:spPr/>
      <dgm:t>
        <a:bodyPr/>
        <a:lstStyle/>
        <a:p>
          <a:endParaRPr lang="nb-NO"/>
        </a:p>
      </dgm:t>
    </dgm:pt>
    <dgm:pt modelId="{3862FEFE-8740-44F1-971C-9B629744E605}" type="sibTrans" cxnId="{A265D1AB-BE3E-4936-B03A-0853400DC421}">
      <dgm:prSet/>
      <dgm:spPr/>
      <dgm:t>
        <a:bodyPr/>
        <a:lstStyle/>
        <a:p>
          <a:endParaRPr lang="nb-NO"/>
        </a:p>
      </dgm:t>
    </dgm:pt>
    <dgm:pt modelId="{01F66D01-3E84-4170-8184-1FFE3F86B5E6}">
      <dgm:prSet/>
      <dgm:spPr/>
      <dgm:t>
        <a:bodyPr/>
        <a:lstStyle/>
        <a:p>
          <a:r>
            <a:rPr lang="nb-NO" b="0" i="0">
              <a:solidFill>
                <a:srgbClr val="000000"/>
              </a:solidFill>
              <a:effectLst/>
              <a:latin typeface="Barlow" panose="00000500000000000000" pitchFamily="2" charset="0"/>
            </a:rPr>
            <a:t>Se norske forhold i en internasjonal kontekst og være en pådriver internasjonalt</a:t>
          </a:r>
          <a:endParaRPr lang="nb-NO"/>
        </a:p>
      </dgm:t>
    </dgm:pt>
    <dgm:pt modelId="{A3D20DCF-9F77-4DE3-A9CA-DC67F9117D7C}" type="parTrans" cxnId="{E0831F0A-1D8E-4C3D-97FB-068131EBEED2}">
      <dgm:prSet/>
      <dgm:spPr/>
      <dgm:t>
        <a:bodyPr/>
        <a:lstStyle/>
        <a:p>
          <a:endParaRPr lang="nb-NO"/>
        </a:p>
      </dgm:t>
    </dgm:pt>
    <dgm:pt modelId="{D98E78BB-86FA-424E-9EA0-DF1A622FAD81}" type="sibTrans" cxnId="{E0831F0A-1D8E-4C3D-97FB-068131EBEED2}">
      <dgm:prSet/>
      <dgm:spPr/>
      <dgm:t>
        <a:bodyPr/>
        <a:lstStyle/>
        <a:p>
          <a:endParaRPr lang="nb-NO"/>
        </a:p>
      </dgm:t>
    </dgm:pt>
    <dgm:pt modelId="{AD041382-B47B-4E9F-A6A2-D3F0749ED563}" type="pres">
      <dgm:prSet presAssocID="{26457F82-17C6-4988-BE9D-6494BE715D18}" presName="Name0" presStyleCnt="0">
        <dgm:presLayoutVars>
          <dgm:dir/>
          <dgm:animLvl val="lvl"/>
          <dgm:resizeHandles/>
        </dgm:presLayoutVars>
      </dgm:prSet>
      <dgm:spPr/>
    </dgm:pt>
    <dgm:pt modelId="{1256D185-D1E0-401C-9CE5-8CD5FA2D65FB}" type="pres">
      <dgm:prSet presAssocID="{72B67F82-3C70-4AFA-86E4-9B028B1EE7DE}" presName="linNode" presStyleCnt="0"/>
      <dgm:spPr/>
    </dgm:pt>
    <dgm:pt modelId="{954EC1C2-E2B3-4DC8-AFB5-3041C9DA86E1}" type="pres">
      <dgm:prSet presAssocID="{72B67F82-3C70-4AFA-86E4-9B028B1EE7DE}" presName="parentShp" presStyleLbl="node1" presStyleIdx="0" presStyleCnt="4">
        <dgm:presLayoutVars>
          <dgm:bulletEnabled val="1"/>
        </dgm:presLayoutVars>
      </dgm:prSet>
      <dgm:spPr/>
    </dgm:pt>
    <dgm:pt modelId="{FB95ADDD-02BD-49F9-9F8B-49C7306D53A9}" type="pres">
      <dgm:prSet presAssocID="{72B67F82-3C70-4AFA-86E4-9B028B1EE7DE}" presName="childShp" presStyleLbl="bgAccFollowNode1" presStyleIdx="0" presStyleCnt="4">
        <dgm:presLayoutVars>
          <dgm:bulletEnabled val="1"/>
        </dgm:presLayoutVars>
      </dgm:prSet>
      <dgm:spPr/>
    </dgm:pt>
    <dgm:pt modelId="{61D7DE7E-7C33-44D9-A3D8-F5C132ABD79D}" type="pres">
      <dgm:prSet presAssocID="{7AA12C61-8010-40CB-9918-FDC77F60545B}" presName="spacing" presStyleCnt="0"/>
      <dgm:spPr/>
    </dgm:pt>
    <dgm:pt modelId="{25C356F8-F01B-47CD-9D12-D0A0A0E4DC8D}" type="pres">
      <dgm:prSet presAssocID="{2D016F30-5241-4DBE-AAF2-CC1DD4791BC8}" presName="linNode" presStyleCnt="0"/>
      <dgm:spPr/>
    </dgm:pt>
    <dgm:pt modelId="{714A6F49-21F3-485B-A1D6-C321D5277EA3}" type="pres">
      <dgm:prSet presAssocID="{2D016F30-5241-4DBE-AAF2-CC1DD4791BC8}" presName="parentShp" presStyleLbl="node1" presStyleIdx="1" presStyleCnt="4">
        <dgm:presLayoutVars>
          <dgm:bulletEnabled val="1"/>
        </dgm:presLayoutVars>
      </dgm:prSet>
      <dgm:spPr/>
    </dgm:pt>
    <dgm:pt modelId="{ED7CE09C-8B29-4399-B7C6-E85FDACA3F8F}" type="pres">
      <dgm:prSet presAssocID="{2D016F30-5241-4DBE-AAF2-CC1DD4791BC8}" presName="childShp" presStyleLbl="bgAccFollowNode1" presStyleIdx="1" presStyleCnt="4">
        <dgm:presLayoutVars>
          <dgm:bulletEnabled val="1"/>
        </dgm:presLayoutVars>
      </dgm:prSet>
      <dgm:spPr/>
    </dgm:pt>
    <dgm:pt modelId="{820B8E0C-15DD-4EA3-82F5-FFD7015377B2}" type="pres">
      <dgm:prSet presAssocID="{F5A688A8-6D22-40A6-9254-F17B10FBB7C0}" presName="spacing" presStyleCnt="0"/>
      <dgm:spPr/>
    </dgm:pt>
    <dgm:pt modelId="{6C31AC37-4477-4399-912A-1B773B1174CC}" type="pres">
      <dgm:prSet presAssocID="{F4568127-6F14-4A40-B370-B0498527CAA3}" presName="linNode" presStyleCnt="0"/>
      <dgm:spPr/>
    </dgm:pt>
    <dgm:pt modelId="{8F00A11D-40D7-43E2-8BBF-F8EEF77D624C}" type="pres">
      <dgm:prSet presAssocID="{F4568127-6F14-4A40-B370-B0498527CAA3}" presName="parentShp" presStyleLbl="node1" presStyleIdx="2" presStyleCnt="4">
        <dgm:presLayoutVars>
          <dgm:bulletEnabled val="1"/>
        </dgm:presLayoutVars>
      </dgm:prSet>
      <dgm:spPr/>
    </dgm:pt>
    <dgm:pt modelId="{90DBA45F-BAEA-47CD-A29B-32CBC4ACFA6B}" type="pres">
      <dgm:prSet presAssocID="{F4568127-6F14-4A40-B370-B0498527CAA3}" presName="childShp" presStyleLbl="bgAccFollowNode1" presStyleIdx="2" presStyleCnt="4" custLinFactNeighborX="-896">
        <dgm:presLayoutVars>
          <dgm:bulletEnabled val="1"/>
        </dgm:presLayoutVars>
      </dgm:prSet>
      <dgm:spPr/>
    </dgm:pt>
    <dgm:pt modelId="{B6B7ED2C-3C0B-4B33-A695-A14B19A9701A}" type="pres">
      <dgm:prSet presAssocID="{64F6E3C7-F8A9-4B80-96E6-29FBB8F14641}" presName="spacing" presStyleCnt="0"/>
      <dgm:spPr/>
    </dgm:pt>
    <dgm:pt modelId="{A718EA6B-B0BB-49E2-89D2-8FBFD81F3A36}" type="pres">
      <dgm:prSet presAssocID="{C74E7B4E-ECB5-4597-B356-5BA9666B428A}" presName="linNode" presStyleCnt="0"/>
      <dgm:spPr/>
    </dgm:pt>
    <dgm:pt modelId="{8B52A7C7-C37C-4B1F-9A12-6DC641252723}" type="pres">
      <dgm:prSet presAssocID="{C74E7B4E-ECB5-4597-B356-5BA9666B428A}" presName="parentShp" presStyleLbl="node1" presStyleIdx="3" presStyleCnt="4">
        <dgm:presLayoutVars>
          <dgm:bulletEnabled val="1"/>
        </dgm:presLayoutVars>
      </dgm:prSet>
      <dgm:spPr/>
    </dgm:pt>
    <dgm:pt modelId="{E871BC10-F24A-4746-A1C4-0930E329E085}" type="pres">
      <dgm:prSet presAssocID="{C74E7B4E-ECB5-4597-B356-5BA9666B428A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E0831F0A-1D8E-4C3D-97FB-068131EBEED2}" srcId="{C74E7B4E-ECB5-4597-B356-5BA9666B428A}" destId="{01F66D01-3E84-4170-8184-1FFE3F86B5E6}" srcOrd="0" destOrd="0" parTransId="{A3D20DCF-9F77-4DE3-A9CA-DC67F9117D7C}" sibTransId="{D98E78BB-86FA-424E-9EA0-DF1A622FAD81}"/>
    <dgm:cxn modelId="{12FC710A-D843-4B56-81C2-E07BE28CA43F}" srcId="{26457F82-17C6-4988-BE9D-6494BE715D18}" destId="{72B67F82-3C70-4AFA-86E4-9B028B1EE7DE}" srcOrd="0" destOrd="0" parTransId="{BF1FE36C-8A5B-4C1E-A95E-29D380C3EA77}" sibTransId="{7AA12C61-8010-40CB-9918-FDC77F60545B}"/>
    <dgm:cxn modelId="{689BAC0F-537D-4F53-B03D-F1E0F57B8513}" type="presOf" srcId="{2D016F30-5241-4DBE-AAF2-CC1DD4791BC8}" destId="{714A6F49-21F3-485B-A1D6-C321D5277EA3}" srcOrd="0" destOrd="0" presId="urn:microsoft.com/office/officeart/2005/8/layout/vList6"/>
    <dgm:cxn modelId="{6DA2F010-E180-4010-9773-0F81D82F4572}" srcId="{72B67F82-3C70-4AFA-86E4-9B028B1EE7DE}" destId="{0C6C07D7-3425-48F5-898C-E3906D4EE8BF}" srcOrd="0" destOrd="0" parTransId="{F4F60672-0517-4A57-AF16-FCD7A3639AB1}" sibTransId="{A97B0616-3D26-4545-9DD2-FFAEB57FFDB6}"/>
    <dgm:cxn modelId="{F4B54F13-4247-481F-9643-1CD7B018139F}" srcId="{72B67F82-3C70-4AFA-86E4-9B028B1EE7DE}" destId="{B2DCDA19-83DC-4CB8-AD34-4A5644B7F240}" srcOrd="1" destOrd="0" parTransId="{40EA3226-E896-4A27-B9AA-F230A6250C2C}" sibTransId="{40B5A527-5D7E-46BD-9F85-89783E90A15A}"/>
    <dgm:cxn modelId="{4BA2521B-B3B3-4FEE-9094-A58C80F16FEA}" type="presOf" srcId="{D52FFE3D-D63C-4DAF-8E3A-6D51BCC9F02F}" destId="{ED7CE09C-8B29-4399-B7C6-E85FDACA3F8F}" srcOrd="0" destOrd="0" presId="urn:microsoft.com/office/officeart/2005/8/layout/vList6"/>
    <dgm:cxn modelId="{9BD3812B-D656-48DD-9D65-D1B1DE5BE9D8}" type="presOf" srcId="{BEF12EC3-7D3C-4561-9480-03F8FDC85053}" destId="{90DBA45F-BAEA-47CD-A29B-32CBC4ACFA6B}" srcOrd="0" destOrd="1" presId="urn:microsoft.com/office/officeart/2005/8/layout/vList6"/>
    <dgm:cxn modelId="{584D7B60-5969-41CE-85B7-474FE7ABA1DE}" srcId="{2D016F30-5241-4DBE-AAF2-CC1DD4791BC8}" destId="{D52FFE3D-D63C-4DAF-8E3A-6D51BCC9F02F}" srcOrd="0" destOrd="0" parTransId="{A63E51A5-9B6C-478B-BCF9-EEB9232F5D5E}" sibTransId="{33368AC1-2AE9-4D3D-8365-C2F4C8DCE708}"/>
    <dgm:cxn modelId="{4604E549-0E9E-4AFB-B082-24497B130064}" type="presOf" srcId="{CC2CE168-2E55-41EA-ABD1-B45FD69DF401}" destId="{90DBA45F-BAEA-47CD-A29B-32CBC4ACFA6B}" srcOrd="0" destOrd="0" presId="urn:microsoft.com/office/officeart/2005/8/layout/vList6"/>
    <dgm:cxn modelId="{A85D416E-5344-41F1-BFA7-0DE92F1A4222}" srcId="{26457F82-17C6-4988-BE9D-6494BE715D18}" destId="{F4568127-6F14-4A40-B370-B0498527CAA3}" srcOrd="2" destOrd="0" parTransId="{29A688C7-00B9-421F-AB90-FB8C39A1CC45}" sibTransId="{64F6E3C7-F8A9-4B80-96E6-29FBB8F14641}"/>
    <dgm:cxn modelId="{3BB7E756-1E5E-49C7-B20C-2F01DFAD4888}" srcId="{F4568127-6F14-4A40-B370-B0498527CAA3}" destId="{CC2CE168-2E55-41EA-ABD1-B45FD69DF401}" srcOrd="0" destOrd="0" parTransId="{B9C844DE-3E2F-44A9-9C2A-5BB8D6765202}" sibTransId="{8F4F6060-AD48-4221-AAD8-DB4DDFA82671}"/>
    <dgm:cxn modelId="{59AF1977-F3C1-4570-B090-63AB5AEDF86E}" type="presOf" srcId="{C74E7B4E-ECB5-4597-B356-5BA9666B428A}" destId="{8B52A7C7-C37C-4B1F-9A12-6DC641252723}" srcOrd="0" destOrd="0" presId="urn:microsoft.com/office/officeart/2005/8/layout/vList6"/>
    <dgm:cxn modelId="{130DB28A-219E-4574-AA18-0658F5A850B6}" srcId="{F4568127-6F14-4A40-B370-B0498527CAA3}" destId="{BEF12EC3-7D3C-4561-9480-03F8FDC85053}" srcOrd="1" destOrd="0" parTransId="{499186E1-2607-4416-A982-F4E16B91EFEB}" sibTransId="{BEBC869E-EE01-4434-89CB-1A9BE0890B3D}"/>
    <dgm:cxn modelId="{AAA2078F-4F33-47CC-9B7B-CD969855BEE0}" type="presOf" srcId="{01F66D01-3E84-4170-8184-1FFE3F86B5E6}" destId="{E871BC10-F24A-4746-A1C4-0930E329E085}" srcOrd="0" destOrd="0" presId="urn:microsoft.com/office/officeart/2005/8/layout/vList6"/>
    <dgm:cxn modelId="{60AD2491-C5A1-4328-9EC2-0B72F8CD8914}" type="presOf" srcId="{F4568127-6F14-4A40-B370-B0498527CAA3}" destId="{8F00A11D-40D7-43E2-8BBF-F8EEF77D624C}" srcOrd="0" destOrd="0" presId="urn:microsoft.com/office/officeart/2005/8/layout/vList6"/>
    <dgm:cxn modelId="{18B22D94-78C7-4F59-A002-974973ADC100}" srcId="{26457F82-17C6-4988-BE9D-6494BE715D18}" destId="{2D016F30-5241-4DBE-AAF2-CC1DD4791BC8}" srcOrd="1" destOrd="0" parTransId="{0FF447C2-19E3-44A6-81DF-8717921A85AE}" sibTransId="{F5A688A8-6D22-40A6-9254-F17B10FBB7C0}"/>
    <dgm:cxn modelId="{0C9BEEA6-FC12-465D-83FE-7DA7F178CC40}" type="presOf" srcId="{9E610759-186F-4B82-8D24-F874A29B44D2}" destId="{ED7CE09C-8B29-4399-B7C6-E85FDACA3F8F}" srcOrd="0" destOrd="1" presId="urn:microsoft.com/office/officeart/2005/8/layout/vList6"/>
    <dgm:cxn modelId="{A265D1AB-BE3E-4936-B03A-0853400DC421}" srcId="{26457F82-17C6-4988-BE9D-6494BE715D18}" destId="{C74E7B4E-ECB5-4597-B356-5BA9666B428A}" srcOrd="3" destOrd="0" parTransId="{531E8442-7194-4DD3-9DC6-FEE948C1AA6F}" sibTransId="{3862FEFE-8740-44F1-971C-9B629744E605}"/>
    <dgm:cxn modelId="{794934B3-A19C-47EA-95BB-7561081F42B5}" type="presOf" srcId="{B2DCDA19-83DC-4CB8-AD34-4A5644B7F240}" destId="{FB95ADDD-02BD-49F9-9F8B-49C7306D53A9}" srcOrd="0" destOrd="1" presId="urn:microsoft.com/office/officeart/2005/8/layout/vList6"/>
    <dgm:cxn modelId="{391258B4-D539-4BC7-938D-C9C73A78B84C}" type="presOf" srcId="{26457F82-17C6-4988-BE9D-6494BE715D18}" destId="{AD041382-B47B-4E9F-A6A2-D3F0749ED563}" srcOrd="0" destOrd="0" presId="urn:microsoft.com/office/officeart/2005/8/layout/vList6"/>
    <dgm:cxn modelId="{6FA688C8-5576-49BA-963B-ACBB93E36678}" type="presOf" srcId="{72B67F82-3C70-4AFA-86E4-9B028B1EE7DE}" destId="{954EC1C2-E2B3-4DC8-AFB5-3041C9DA86E1}" srcOrd="0" destOrd="0" presId="urn:microsoft.com/office/officeart/2005/8/layout/vList6"/>
    <dgm:cxn modelId="{608907C9-B2B5-4BB8-BDC2-B58B8E355136}" srcId="{2D016F30-5241-4DBE-AAF2-CC1DD4791BC8}" destId="{9E610759-186F-4B82-8D24-F874A29B44D2}" srcOrd="1" destOrd="0" parTransId="{018023FD-E09F-41F7-BD92-7B683FB5C227}" sibTransId="{7ADE04DB-D007-4042-9E12-05A589C44F26}"/>
    <dgm:cxn modelId="{2C1D1ECD-AE36-4636-A66A-167CAC523ACC}" type="presOf" srcId="{0C6C07D7-3425-48F5-898C-E3906D4EE8BF}" destId="{FB95ADDD-02BD-49F9-9F8B-49C7306D53A9}" srcOrd="0" destOrd="0" presId="urn:microsoft.com/office/officeart/2005/8/layout/vList6"/>
    <dgm:cxn modelId="{E52654C4-D291-4636-BFAE-BB1745F88FA6}" type="presParOf" srcId="{AD041382-B47B-4E9F-A6A2-D3F0749ED563}" destId="{1256D185-D1E0-401C-9CE5-8CD5FA2D65FB}" srcOrd="0" destOrd="0" presId="urn:microsoft.com/office/officeart/2005/8/layout/vList6"/>
    <dgm:cxn modelId="{F2AFF708-E04F-4A3D-8F66-E275A0322991}" type="presParOf" srcId="{1256D185-D1E0-401C-9CE5-8CD5FA2D65FB}" destId="{954EC1C2-E2B3-4DC8-AFB5-3041C9DA86E1}" srcOrd="0" destOrd="0" presId="urn:microsoft.com/office/officeart/2005/8/layout/vList6"/>
    <dgm:cxn modelId="{CFEC9399-5952-4F4B-8D53-6608AFB14752}" type="presParOf" srcId="{1256D185-D1E0-401C-9CE5-8CD5FA2D65FB}" destId="{FB95ADDD-02BD-49F9-9F8B-49C7306D53A9}" srcOrd="1" destOrd="0" presId="urn:microsoft.com/office/officeart/2005/8/layout/vList6"/>
    <dgm:cxn modelId="{BBCA7F44-72EA-48A6-A427-245535366D1B}" type="presParOf" srcId="{AD041382-B47B-4E9F-A6A2-D3F0749ED563}" destId="{61D7DE7E-7C33-44D9-A3D8-F5C132ABD79D}" srcOrd="1" destOrd="0" presId="urn:microsoft.com/office/officeart/2005/8/layout/vList6"/>
    <dgm:cxn modelId="{E7CFE771-5039-46B8-8229-D1FC7673D7C9}" type="presParOf" srcId="{AD041382-B47B-4E9F-A6A2-D3F0749ED563}" destId="{25C356F8-F01B-47CD-9D12-D0A0A0E4DC8D}" srcOrd="2" destOrd="0" presId="urn:microsoft.com/office/officeart/2005/8/layout/vList6"/>
    <dgm:cxn modelId="{65ECBBF7-551A-4475-A275-E563F34F093B}" type="presParOf" srcId="{25C356F8-F01B-47CD-9D12-D0A0A0E4DC8D}" destId="{714A6F49-21F3-485B-A1D6-C321D5277EA3}" srcOrd="0" destOrd="0" presId="urn:microsoft.com/office/officeart/2005/8/layout/vList6"/>
    <dgm:cxn modelId="{10B4E6EF-B0C7-4D56-A368-B71AE144FF88}" type="presParOf" srcId="{25C356F8-F01B-47CD-9D12-D0A0A0E4DC8D}" destId="{ED7CE09C-8B29-4399-B7C6-E85FDACA3F8F}" srcOrd="1" destOrd="0" presId="urn:microsoft.com/office/officeart/2005/8/layout/vList6"/>
    <dgm:cxn modelId="{53B85DB0-2F3E-4987-AAA7-5C9C5360FFBE}" type="presParOf" srcId="{AD041382-B47B-4E9F-A6A2-D3F0749ED563}" destId="{820B8E0C-15DD-4EA3-82F5-FFD7015377B2}" srcOrd="3" destOrd="0" presId="urn:microsoft.com/office/officeart/2005/8/layout/vList6"/>
    <dgm:cxn modelId="{741AA8A7-8A2D-43CC-B4BE-B8C356DA4FE9}" type="presParOf" srcId="{AD041382-B47B-4E9F-A6A2-D3F0749ED563}" destId="{6C31AC37-4477-4399-912A-1B773B1174CC}" srcOrd="4" destOrd="0" presId="urn:microsoft.com/office/officeart/2005/8/layout/vList6"/>
    <dgm:cxn modelId="{3017212C-35CC-4A37-B9EC-0BFAB54D3035}" type="presParOf" srcId="{6C31AC37-4477-4399-912A-1B773B1174CC}" destId="{8F00A11D-40D7-43E2-8BBF-F8EEF77D624C}" srcOrd="0" destOrd="0" presId="urn:microsoft.com/office/officeart/2005/8/layout/vList6"/>
    <dgm:cxn modelId="{D6DED843-E285-4F9D-965C-B959979F1398}" type="presParOf" srcId="{6C31AC37-4477-4399-912A-1B773B1174CC}" destId="{90DBA45F-BAEA-47CD-A29B-32CBC4ACFA6B}" srcOrd="1" destOrd="0" presId="urn:microsoft.com/office/officeart/2005/8/layout/vList6"/>
    <dgm:cxn modelId="{8F846FB2-40E7-40F2-A221-BC09D86388E6}" type="presParOf" srcId="{AD041382-B47B-4E9F-A6A2-D3F0749ED563}" destId="{B6B7ED2C-3C0B-4B33-A695-A14B19A9701A}" srcOrd="5" destOrd="0" presId="urn:microsoft.com/office/officeart/2005/8/layout/vList6"/>
    <dgm:cxn modelId="{A2783F03-F6C1-4107-B4BD-7FAEB20EF63F}" type="presParOf" srcId="{AD041382-B47B-4E9F-A6A2-D3F0749ED563}" destId="{A718EA6B-B0BB-49E2-89D2-8FBFD81F3A36}" srcOrd="6" destOrd="0" presId="urn:microsoft.com/office/officeart/2005/8/layout/vList6"/>
    <dgm:cxn modelId="{8A044DE1-061E-43DF-BDA9-23C858FF22B1}" type="presParOf" srcId="{A718EA6B-B0BB-49E2-89D2-8FBFD81F3A36}" destId="{8B52A7C7-C37C-4B1F-9A12-6DC641252723}" srcOrd="0" destOrd="0" presId="urn:microsoft.com/office/officeart/2005/8/layout/vList6"/>
    <dgm:cxn modelId="{DE5DFD90-C721-4F05-AEFC-DA15C151C518}" type="presParOf" srcId="{A718EA6B-B0BB-49E2-89D2-8FBFD81F3A36}" destId="{E871BC10-F24A-4746-A1C4-0930E329E0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5ADDD-02BD-49F9-9F8B-49C7306D53A9}">
      <dsp:nvSpPr>
        <dsp:cNvPr id="0" name=""/>
        <dsp:cNvSpPr/>
      </dsp:nvSpPr>
      <dsp:spPr>
        <a:xfrm>
          <a:off x="3239782" y="1074"/>
          <a:ext cx="4859674" cy="85222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Handlingsplaner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Økte mangfold blant vitenskapelige ansatte</a:t>
          </a:r>
        </a:p>
      </dsp:txBody>
      <dsp:txXfrm>
        <a:off x="3239782" y="107602"/>
        <a:ext cx="4540091" cy="639165"/>
      </dsp:txXfrm>
    </dsp:sp>
    <dsp:sp modelId="{954EC1C2-E2B3-4DC8-AFB5-3041C9DA86E1}">
      <dsp:nvSpPr>
        <dsp:cNvPr id="0" name=""/>
        <dsp:cNvSpPr/>
      </dsp:nvSpPr>
      <dsp:spPr>
        <a:xfrm>
          <a:off x="0" y="1074"/>
          <a:ext cx="3239782" cy="852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Gi anbefalinger og støtte</a:t>
          </a:r>
        </a:p>
      </dsp:txBody>
      <dsp:txXfrm>
        <a:off x="41602" y="42676"/>
        <a:ext cx="3156578" cy="769017"/>
      </dsp:txXfrm>
    </dsp:sp>
    <dsp:sp modelId="{ED7CE09C-8B29-4399-B7C6-E85FDACA3F8F}">
      <dsp:nvSpPr>
        <dsp:cNvPr id="0" name=""/>
        <dsp:cNvSpPr/>
      </dsp:nvSpPr>
      <dsp:spPr>
        <a:xfrm>
          <a:off x="3239782" y="938518"/>
          <a:ext cx="4859674" cy="85222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err="1"/>
            <a:t>Hvordan</a:t>
          </a:r>
          <a:r>
            <a:rPr lang="en-US" sz="1400" b="0" kern="1200"/>
            <a:t> </a:t>
          </a:r>
          <a:r>
            <a:rPr lang="en-US" sz="1400" b="0" kern="1200" err="1"/>
            <a:t>kjønn</a:t>
          </a:r>
          <a:r>
            <a:rPr lang="en-US" sz="1400" b="0" kern="1200"/>
            <a:t>, </a:t>
          </a:r>
          <a:r>
            <a:rPr lang="en-US" sz="1400" b="0" kern="1200" err="1"/>
            <a:t>etnisitet</a:t>
          </a:r>
          <a:r>
            <a:rPr lang="en-US" sz="1400" b="0" kern="1200"/>
            <a:t> og </a:t>
          </a:r>
          <a:r>
            <a:rPr lang="en-US" sz="1400" b="0" kern="1200" err="1"/>
            <a:t>sosial</a:t>
          </a:r>
          <a:r>
            <a:rPr lang="en-US" sz="1400" b="0" kern="1200"/>
            <a:t> </a:t>
          </a:r>
          <a:r>
            <a:rPr lang="en-US" sz="1400" b="0" kern="1200" err="1"/>
            <a:t>bakgrunn</a:t>
          </a:r>
          <a:r>
            <a:rPr lang="en-US" sz="1400" b="0" kern="1200"/>
            <a:t> </a:t>
          </a:r>
          <a:r>
            <a:rPr lang="en-US" sz="1400" b="0" kern="1200" err="1"/>
            <a:t>påvirker</a:t>
          </a:r>
          <a:r>
            <a:rPr lang="en-US" sz="1400" b="0" kern="1200"/>
            <a:t> </a:t>
          </a:r>
          <a:r>
            <a:rPr lang="en-US" sz="1400" b="1" kern="1200" err="1"/>
            <a:t>karriere</a:t>
          </a:r>
          <a:endParaRPr lang="nb-NO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Kritiske overganger</a:t>
          </a:r>
        </a:p>
      </dsp:txBody>
      <dsp:txXfrm>
        <a:off x="3239782" y="1045046"/>
        <a:ext cx="4540091" cy="639165"/>
      </dsp:txXfrm>
    </dsp:sp>
    <dsp:sp modelId="{714A6F49-21F3-485B-A1D6-C321D5277EA3}">
      <dsp:nvSpPr>
        <dsp:cNvPr id="0" name=""/>
        <dsp:cNvSpPr/>
      </dsp:nvSpPr>
      <dsp:spPr>
        <a:xfrm>
          <a:off x="0" y="938518"/>
          <a:ext cx="3239782" cy="852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Øke kunnskap</a:t>
          </a:r>
        </a:p>
      </dsp:txBody>
      <dsp:txXfrm>
        <a:off x="41602" y="980120"/>
        <a:ext cx="3156578" cy="769017"/>
      </dsp:txXfrm>
    </dsp:sp>
    <dsp:sp modelId="{90DBA45F-BAEA-47CD-A29B-32CBC4ACFA6B}">
      <dsp:nvSpPr>
        <dsp:cNvPr id="0" name=""/>
        <dsp:cNvSpPr/>
      </dsp:nvSpPr>
      <dsp:spPr>
        <a:xfrm>
          <a:off x="3210754" y="1875962"/>
          <a:ext cx="4859674" cy="85222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problemstillinger knyttet til mangfold, inkludering og trakassering</a:t>
          </a:r>
        </a:p>
      </dsp:txBody>
      <dsp:txXfrm>
        <a:off x="3210754" y="1982490"/>
        <a:ext cx="4540091" cy="639165"/>
      </dsp:txXfrm>
    </dsp:sp>
    <dsp:sp modelId="{8F00A11D-40D7-43E2-8BBF-F8EEF77D624C}">
      <dsp:nvSpPr>
        <dsp:cNvPr id="0" name=""/>
        <dsp:cNvSpPr/>
      </dsp:nvSpPr>
      <dsp:spPr>
        <a:xfrm>
          <a:off x="0" y="1875962"/>
          <a:ext cx="3239782" cy="852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Øke bevissthet</a:t>
          </a:r>
        </a:p>
      </dsp:txBody>
      <dsp:txXfrm>
        <a:off x="41602" y="1917564"/>
        <a:ext cx="3156578" cy="769017"/>
      </dsp:txXfrm>
    </dsp:sp>
    <dsp:sp modelId="{E871BC10-F24A-4746-A1C4-0930E329E085}">
      <dsp:nvSpPr>
        <dsp:cNvPr id="0" name=""/>
        <dsp:cNvSpPr/>
      </dsp:nvSpPr>
      <dsp:spPr>
        <a:xfrm>
          <a:off x="3239782" y="2813406"/>
          <a:ext cx="4859674" cy="85222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>
              <a:solidFill>
                <a:srgbClr val="000000"/>
              </a:solidFill>
              <a:effectLst/>
              <a:latin typeface="Barlow" panose="00000500000000000000" pitchFamily="2" charset="0"/>
            </a:rPr>
            <a:t>Se norske forhold i en internasjonal kontekst og være en pådriver internasjonalt</a:t>
          </a:r>
          <a:endParaRPr lang="nb-NO" sz="1400" kern="1200"/>
        </a:p>
      </dsp:txBody>
      <dsp:txXfrm>
        <a:off x="3239782" y="2919934"/>
        <a:ext cx="4540091" cy="639165"/>
      </dsp:txXfrm>
    </dsp:sp>
    <dsp:sp modelId="{8B52A7C7-C37C-4B1F-9A12-6DC641252723}">
      <dsp:nvSpPr>
        <dsp:cNvPr id="0" name=""/>
        <dsp:cNvSpPr/>
      </dsp:nvSpPr>
      <dsp:spPr>
        <a:xfrm>
          <a:off x="0" y="2813406"/>
          <a:ext cx="3239782" cy="852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Samarbeide internasjonalt</a:t>
          </a:r>
        </a:p>
      </dsp:txBody>
      <dsp:txXfrm>
        <a:off x="41602" y="2855008"/>
        <a:ext cx="3156578" cy="769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4F16-02EB-429A-8327-13186006B19B}" type="datetimeFigureOut">
              <a:rPr lang="nb-NO" smtClean="0"/>
              <a:t>02.06.2025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CDDCF-36C4-463E-A5B5-838ABC8CD5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09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CDDCF-36C4-463E-A5B5-838ABC8CD5B7}" type="slidenum">
              <a:rPr lang="nb-NO" smtClean="0"/>
              <a:t>1</a:t>
            </a:fld>
            <a:endParaRPr lang="nb-NO"/>
          </a:p>
        </p:txBody>
      </p:sp>
      <p:sp>
        <p:nvSpPr>
          <p:cNvPr id="6" name="Plassholder for notater 5">
            <a:extLst>
              <a:ext uri="{FF2B5EF4-FFF2-40B4-BE49-F238E27FC236}">
                <a16:creationId xmlns:a16="http://schemas.microsoft.com/office/drawing/2014/main" id="{72405AB6-F58D-9A3C-6195-1D5E86207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132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1E052-09E5-4ED8-9E06-65A4798BE2D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42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4CE4-71C7-4A7C-B719-09F1F699222D}" type="datetimeFigureOut">
              <a:rPr lang="nb-NO" smtClean="0"/>
              <a:t>02.06.2025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E3E-E57B-4CFE-9532-90E5D80DA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25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8BA2-5F55-41E9-B13D-2B26B31D3A0B}" type="datetimeFigureOut">
              <a:rPr lang="nb-NO" smtClean="0"/>
              <a:pPr/>
              <a:t>02.06.2025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8E3-DB6D-41D4-AEBC-03E8B7A33D5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 descr="kif-mal-grunnl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53125"/>
            <a:ext cx="9144000" cy="904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6209910"/>
            <a:ext cx="3421312" cy="6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4CE4-71C7-4A7C-B719-09F1F699222D}" type="datetimeFigureOut">
              <a:rPr lang="nb-NO" smtClean="0"/>
              <a:t>02.06.2025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9E3E-E57B-4CFE-9532-90E5D80DA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50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research-area.ec.europa.eu/sites/default/files/documents/2025-03/COM_2025_62_F1_ANNEX_EN_V4_P1_3951029_3.PDF" TargetMode="External"/><Relationship Id="rId2" Type="http://schemas.openxmlformats.org/officeDocument/2006/relationships/hyperlink" Target="https://www.consilium.europa.eu/en/press/press-releases/2025/05/23/council-endorses-the-european-research-area-policy-agenda-for-the-next-three-yea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.europa.eu/en/publication-detail/-/publication/6ce8aef5-70b3-11ef-a8ba-01aa75ed71a1/language-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ifinfo.no/sites/default/files/2023-10/kif-komiteens_henvendelse_om_nasjonal_kartlegging_av_trakassering_19.10.23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Utfordringer og veien videre – hva mener </a:t>
            </a:r>
            <a:r>
              <a:rPr lang="nb-NO" sz="44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Kif</a:t>
            </a:r>
            <a:r>
              <a:rPr lang="nb-NO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-komiteen må gjøres? 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Ragnhild Hennum, Leder Kif-</a:t>
            </a:r>
            <a:r>
              <a:rPr lang="en-GB" sz="18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komiteen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CB168F40-FBAB-D403-F517-8043A2685A69}"/>
              </a:ext>
            </a:extLst>
          </p:cNvPr>
          <p:cNvSpPr/>
          <p:nvPr/>
        </p:nvSpPr>
        <p:spPr>
          <a:xfrm>
            <a:off x="3899648" y="5477435"/>
            <a:ext cx="4343400" cy="582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Les om Kif-komiteen her</a:t>
            </a:r>
          </a:p>
          <a:p>
            <a:r>
              <a:rPr lang="nb-NO" dirty="0"/>
              <a:t>https://kifinfo.no/nb/hva-er-kif-komiteen</a:t>
            </a:r>
          </a:p>
        </p:txBody>
      </p:sp>
    </p:spTree>
    <p:extLst>
      <p:ext uri="{BB962C8B-B14F-4D97-AF65-F5344CB8AC3E}">
        <p14:creationId xmlns:p14="http://schemas.microsoft.com/office/powerpoint/2010/main" val="255956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423DFF-A08B-0BCA-46A1-3B766193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EU-referanser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8F5191-604C-593A-93B9-0A3E3ACC3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COUNCIL RECOMMENDATION on the European Research Area Policy Agenda 2025-2027 </a:t>
            </a:r>
            <a:r>
              <a:rPr lang="en-US" sz="2600" dirty="0" err="1"/>
              <a:t>ble</a:t>
            </a:r>
            <a:r>
              <a:rPr lang="en-US" sz="2600" dirty="0"/>
              <a:t> </a:t>
            </a:r>
            <a:r>
              <a:rPr lang="en-US" sz="2600" dirty="0" err="1"/>
              <a:t>endelig</a:t>
            </a:r>
            <a:r>
              <a:rPr lang="en-US" sz="2600" dirty="0"/>
              <a:t> </a:t>
            </a:r>
            <a:r>
              <a:rPr lang="en-US" sz="2600" dirty="0" err="1"/>
              <a:t>vedtatt</a:t>
            </a:r>
            <a:r>
              <a:rPr lang="en-US" sz="2600" dirty="0"/>
              <a:t> 23. </a:t>
            </a:r>
            <a:r>
              <a:rPr lang="en-US" sz="2600" dirty="0" err="1"/>
              <a:t>mai</a:t>
            </a:r>
            <a:r>
              <a:rPr lang="en-US" sz="2600" dirty="0"/>
              <a:t>. Se </a:t>
            </a:r>
            <a:r>
              <a:rPr lang="en-US" sz="2600" dirty="0" err="1"/>
              <a:t>omtale</a:t>
            </a:r>
            <a:r>
              <a:rPr lang="en-US" sz="2600" dirty="0"/>
              <a:t> </a:t>
            </a:r>
            <a:r>
              <a:rPr lang="en-US" sz="2600" dirty="0">
                <a:hlinkClick r:id="rId2"/>
              </a:rPr>
              <a:t>her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Se </a:t>
            </a:r>
            <a:r>
              <a:rPr lang="en-US" sz="2600" dirty="0" err="1"/>
              <a:t>spesielt</a:t>
            </a:r>
            <a:r>
              <a:rPr lang="en-US" sz="2600" dirty="0"/>
              <a:t> </a:t>
            </a:r>
            <a:r>
              <a:rPr lang="en-US" sz="2600" dirty="0" err="1"/>
              <a:t>omtale</a:t>
            </a:r>
            <a:r>
              <a:rPr lang="en-US" sz="2600" dirty="0"/>
              <a:t> av </a:t>
            </a:r>
            <a:r>
              <a:rPr lang="en-US" sz="2600" dirty="0" err="1"/>
              <a:t>prioritet</a:t>
            </a:r>
            <a:r>
              <a:rPr lang="en-US" sz="2600" dirty="0"/>
              <a:t> 3 om </a:t>
            </a:r>
            <a:r>
              <a:rPr lang="en-US" sz="2600" dirty="0" err="1"/>
              <a:t>likestilling</a:t>
            </a:r>
            <a:r>
              <a:rPr lang="en-US" sz="2600" dirty="0"/>
              <a:t>, side 5  i </a:t>
            </a:r>
            <a:r>
              <a:rPr lang="en-US" sz="2600" dirty="0">
                <a:hlinkClick r:id="rId3"/>
              </a:rPr>
              <a:t>ANNEX</a:t>
            </a:r>
            <a:r>
              <a:rPr lang="en-US" sz="2600" dirty="0"/>
              <a:t> to the Proposal for a COUNCIL RECOMMENDATION on the European Research Area Policy Agenda 2025-2027. Her </a:t>
            </a:r>
            <a:r>
              <a:rPr lang="en-US" sz="2600" dirty="0" err="1"/>
              <a:t>omtales</a:t>
            </a:r>
            <a:r>
              <a:rPr lang="en-US" sz="2600" dirty="0"/>
              <a:t> </a:t>
            </a:r>
            <a:r>
              <a:rPr lang="en-US" sz="2600" dirty="0" err="1"/>
              <a:t>også</a:t>
            </a:r>
            <a:endParaRPr lang="nb-NO" sz="2600" dirty="0"/>
          </a:p>
          <a:p>
            <a:pPr algn="l">
              <a:buNone/>
            </a:pPr>
            <a:r>
              <a:rPr lang="en-US" sz="2600" b="1" i="0" dirty="0">
                <a:solidFill>
                  <a:srgbClr val="112250"/>
                </a:solidFill>
                <a:effectLst/>
                <a:latin typeface="Arial" panose="020B0604020202020204" pitchFamily="34" charset="0"/>
                <a:hlinkClick r:id="rId4"/>
              </a:rPr>
              <a:t>Zero-tolerance code of conduct</a:t>
            </a:r>
            <a:r>
              <a:rPr lang="en-US" sz="2600" b="1" i="0" dirty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600" dirty="0" err="1"/>
              <a:t>Publikasjonen</a:t>
            </a:r>
            <a:r>
              <a:rPr lang="en-US" sz="2600" dirty="0"/>
              <a:t> </a:t>
            </a:r>
            <a:r>
              <a:rPr lang="en-US" sz="2600" dirty="0" err="1"/>
              <a:t>inneholder</a:t>
            </a:r>
            <a:r>
              <a:rPr lang="en-US" sz="2600" dirty="0"/>
              <a:t> </a:t>
            </a:r>
            <a:r>
              <a:rPr lang="en-US" sz="2600" dirty="0" err="1"/>
              <a:t>forskningsfunn</a:t>
            </a:r>
            <a:r>
              <a:rPr lang="en-US" sz="2600" dirty="0"/>
              <a:t> og </a:t>
            </a:r>
            <a:r>
              <a:rPr lang="en-US" sz="2600" dirty="0" err="1"/>
              <a:t>anbefalte</a:t>
            </a:r>
            <a:r>
              <a:rPr lang="en-US" sz="2600" dirty="0"/>
              <a:t> </a:t>
            </a:r>
            <a:r>
              <a:rPr lang="en-US" sz="2600" dirty="0" err="1"/>
              <a:t>tiltak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8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FE502185-E756-43E5-BC16-A1D906E9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Komiteen skal</a:t>
            </a:r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graphicFrame>
        <p:nvGraphicFramePr>
          <p:cNvPr id="12" name="Plassholder for innhold 3">
            <a:extLst>
              <a:ext uri="{FF2B5EF4-FFF2-40B4-BE49-F238E27FC236}">
                <a16:creationId xmlns:a16="http://schemas.microsoft.com/office/drawing/2014/main" id="{7E40FADF-A82B-4AD9-9BFC-6BC6C58B0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492422"/>
              </p:ext>
            </p:extLst>
          </p:nvPr>
        </p:nvGraphicFramePr>
        <p:xfrm>
          <a:off x="469356" y="1823270"/>
          <a:ext cx="8099457" cy="366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D120BA49-DBB2-855D-CEA3-2D2FD6057A55}"/>
              </a:ext>
            </a:extLst>
          </p:cNvPr>
          <p:cNvSpPr/>
          <p:nvPr/>
        </p:nvSpPr>
        <p:spPr>
          <a:xfrm>
            <a:off x="1828800" y="5649686"/>
            <a:ext cx="4833257" cy="659039"/>
          </a:xfrm>
          <a:prstGeom prst="roundRect">
            <a:avLst/>
          </a:prstGeom>
          <a:noFill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SE </a:t>
            </a:r>
            <a:r>
              <a:rPr lang="nb-NO" dirty="0" err="1">
                <a:solidFill>
                  <a:schemeClr val="tx1"/>
                </a:solidFill>
              </a:rPr>
              <a:t>Kifinfos</a:t>
            </a:r>
            <a:r>
              <a:rPr lang="nb-NO" dirty="0">
                <a:solidFill>
                  <a:schemeClr val="tx1"/>
                </a:solidFill>
              </a:rPr>
              <a:t> temasider om trakassering her https://kifinfo.no/nb/content/trakassering-0</a:t>
            </a:r>
          </a:p>
        </p:txBody>
      </p:sp>
    </p:spTree>
    <p:extLst>
      <p:ext uri="{BB962C8B-B14F-4D97-AF65-F5344CB8AC3E}">
        <p14:creationId xmlns:p14="http://schemas.microsoft.com/office/powerpoint/2010/main" val="24388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2353" y="1219200"/>
            <a:ext cx="8229600" cy="176026"/>
          </a:xfrm>
        </p:spPr>
        <p:txBody>
          <a:bodyPr>
            <a:normAutofit fontScale="90000"/>
          </a:bodyPr>
          <a:lstStyle/>
          <a:p>
            <a:pPr algn="l"/>
            <a:r>
              <a:rPr lang="nb-NO" sz="27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Utfordringer og veien videre – hva mener Kif-komiteen må gjøres?   </a:t>
            </a:r>
            <a:br>
              <a:rPr lang="nb-NO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nb-NO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                           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75EABD6-5C2D-2684-14D6-2558CB42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/>
              <a:t>Kifs</a:t>
            </a:r>
            <a:r>
              <a:rPr lang="nb-NO" dirty="0"/>
              <a:t> fokus på trakassering, mandat, </a:t>
            </a:r>
            <a:r>
              <a:rPr lang="nb-NO" dirty="0">
                <a:hlinkClick r:id="rId2"/>
              </a:rPr>
              <a:t>brev</a:t>
            </a:r>
            <a:r>
              <a:rPr lang="nb-NO" dirty="0"/>
              <a:t> til UHR, deltakelse i undersøkelsen i 2019</a:t>
            </a:r>
          </a:p>
          <a:p>
            <a:r>
              <a:rPr lang="nb-NO" dirty="0"/>
              <a:t>Hva kan sektoren følge opp når vi ser på funn i ARK.</a:t>
            </a:r>
          </a:p>
          <a:p>
            <a:r>
              <a:rPr lang="nb-NO" dirty="0"/>
              <a:t>Prioriteten om likestilling i det europeiske forskningsområdet nevner spesifikt oppfølging av kjønnsbasert vold.</a:t>
            </a:r>
          </a:p>
          <a:p>
            <a:r>
              <a:rPr lang="nb-NO" dirty="0"/>
              <a:t>EU har satt en standard via Nulltolleransekoden for kjønnsbasert vold: den må følges opp av både universiteter, høgskoler, forskningsinstitutter og UHR</a:t>
            </a:r>
          </a:p>
          <a:p>
            <a:r>
              <a:rPr lang="nb-NO" dirty="0"/>
              <a:t>Den inneholder bl.a. bl.a. krav om kontinuerlig arbeid, oppfølging av utsatte (ofre), opplæring og dokumentasjon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 descr="kif-mal-grunn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53125"/>
            <a:ext cx="91440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55C4BC-4B42-DA79-BABC-3E5C36DD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viser ARK av utfordringer som </a:t>
            </a:r>
            <a:r>
              <a:rPr lang="nb-NO" sz="3200" dirty="0" err="1"/>
              <a:t>Kif</a:t>
            </a:r>
            <a:r>
              <a:rPr lang="nb-NO" sz="3200" dirty="0"/>
              <a:t> ønsker å følge opp sammen med institusjonene?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7FD9B4-E3D6-2464-C6F5-31E6D3C8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Forskere skårer dårligere enn andre når det gjelder uønskede hendelser</a:t>
            </a:r>
          </a:p>
          <a:p>
            <a:r>
              <a:rPr lang="nb-NO" dirty="0"/>
              <a:t>Kvinner dårligere enn menn</a:t>
            </a:r>
          </a:p>
          <a:p>
            <a:r>
              <a:rPr lang="nb-NO" dirty="0"/>
              <a:t>Faglig uenighet forblir et problem – akademisk uenighet som har en form at den oppleves som trakassering</a:t>
            </a:r>
          </a:p>
          <a:p>
            <a:r>
              <a:rPr lang="nb-NO" dirty="0"/>
              <a:t>Rasisme skårer høyere enn kjønnsbasert trakassering </a:t>
            </a:r>
          </a:p>
          <a:p>
            <a:r>
              <a:rPr lang="nb-NO" dirty="0"/>
              <a:t>Psykologisk trygghet påvirker evnen til å ta opp sakene – og ledersignaler er vesentlige</a:t>
            </a:r>
          </a:p>
          <a:p>
            <a:r>
              <a:rPr lang="nb-NO" dirty="0"/>
              <a:t>Gjør vi noe med aksepten for akademisk trakassering, kan hende andre former for trakassering påvirkes</a:t>
            </a:r>
          </a:p>
        </p:txBody>
      </p:sp>
    </p:spTree>
    <p:extLst>
      <p:ext uri="{BB962C8B-B14F-4D97-AF65-F5344CB8AC3E}">
        <p14:creationId xmlns:p14="http://schemas.microsoft.com/office/powerpoint/2010/main" val="352928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3ADC3F-E8B9-CF8C-C40B-912B01FA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Fra ARK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560DEC9-ACE6-5A1F-F375-3AFD8C04B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5663"/>
            <a:ext cx="8229600" cy="4135036"/>
          </a:xfrm>
        </p:spPr>
      </p:pic>
    </p:spTree>
    <p:extLst>
      <p:ext uri="{BB962C8B-B14F-4D97-AF65-F5344CB8AC3E}">
        <p14:creationId xmlns:p14="http://schemas.microsoft.com/office/powerpoint/2010/main" val="126417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BC1A7-4BDB-243E-4C67-497BCFC2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Fra ARK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5416288-7FF3-0E1C-3C47-96A0633CF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2219"/>
            <a:ext cx="8229600" cy="4001924"/>
          </a:xfrm>
        </p:spPr>
      </p:pic>
    </p:spTree>
    <p:extLst>
      <p:ext uri="{BB962C8B-B14F-4D97-AF65-F5344CB8AC3E}">
        <p14:creationId xmlns:p14="http://schemas.microsoft.com/office/powerpoint/2010/main" val="381050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132024-4003-6A37-50CC-05BBCCE1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Ny ERA agenda for 2025-27 nevner særskilt seksuelt basert vold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C24916-778B-E1B8-143E-9670E93F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Viderefører Zero </a:t>
            </a:r>
            <a:r>
              <a:rPr lang="nb-NO" dirty="0" err="1"/>
              <a:t>Tolerance</a:t>
            </a:r>
            <a:r>
              <a:rPr lang="nb-NO" dirty="0"/>
              <a:t> Code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Conduct</a:t>
            </a:r>
            <a:r>
              <a:rPr lang="nb-NO" dirty="0"/>
              <a:t> om Gender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Violence</a:t>
            </a:r>
            <a:r>
              <a:rPr lang="nb-NO" dirty="0"/>
              <a:t>; basert på Unisafe kartleggingen der de fleste europeiske land var med</a:t>
            </a:r>
          </a:p>
          <a:p>
            <a:r>
              <a:rPr lang="nb-NO" dirty="0"/>
              <a:t>Kartlegging av trakassering blant 42000 ansatte og studenter i UH-sektoren</a:t>
            </a:r>
          </a:p>
          <a:p>
            <a:r>
              <a:rPr lang="nb-NO" dirty="0"/>
              <a:t>Nulltoleransekrav i handlingsplaner vil ligge innebygget  i ERA-prioriteten og Horisontmidler</a:t>
            </a:r>
          </a:p>
          <a:p>
            <a:r>
              <a:rPr lang="nb-NO" dirty="0"/>
              <a:t>Fastsetter krav til oppfølging i 20 prinsipper basert på forpliktelse, handling og ansvarlighet.</a:t>
            </a:r>
          </a:p>
          <a:p>
            <a:pPr algn="l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07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7B5898-0C87-C829-E51F-0A955E7F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100" dirty="0">
                <a:solidFill>
                  <a:srgbClr val="424242"/>
                </a:solidFill>
                <a:latin typeface="Segoe Sans"/>
              </a:rPr>
              <a:t>Trakassering er et gjennomgripende problem</a:t>
            </a:r>
            <a:br>
              <a:rPr lang="nb-NO" dirty="0">
                <a:solidFill>
                  <a:srgbClr val="424242"/>
                </a:solidFill>
                <a:latin typeface="Segoe Sans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948286-C505-B743-1114-4377A813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nb-NO" sz="2600" dirty="0">
                <a:solidFill>
                  <a:srgbClr val="424242"/>
                </a:solidFill>
                <a:latin typeface="Segoe Sans"/>
              </a:rPr>
              <a:t>2 av 3 respondenter i </a:t>
            </a:r>
            <a:r>
              <a:rPr lang="nb-NO" sz="2600" dirty="0" err="1">
                <a:solidFill>
                  <a:srgbClr val="424242"/>
                </a:solidFill>
                <a:latin typeface="Segoe Sans"/>
              </a:rPr>
              <a:t>UniSAFE</a:t>
            </a:r>
            <a:r>
              <a:rPr lang="nb-NO" sz="2600" dirty="0">
                <a:solidFill>
                  <a:srgbClr val="424242"/>
                </a:solidFill>
                <a:latin typeface="Segoe Sans"/>
              </a:rPr>
              <a:t>-undersøkelsen (2022) rapporterte erfaring med kjønnsbasert vold i akademia.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nb-NO" sz="2600" dirty="0">
                <a:solidFill>
                  <a:srgbClr val="424242"/>
                </a:solidFill>
                <a:latin typeface="Segoe Sans"/>
              </a:rPr>
              <a:t>Voldens former: fysisk, seksuell, psykisk, økonomisk og digital.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nb-NO" sz="2600" dirty="0">
                <a:solidFill>
                  <a:srgbClr val="424242"/>
                </a:solidFill>
                <a:latin typeface="Segoe Sans"/>
              </a:rPr>
              <a:t>Marginaliserte grupper (basert på kjønn, legning, etnisitet, funksjonsnedsettelse) rammes hardest.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nb-NO" sz="2600" dirty="0">
                <a:solidFill>
                  <a:srgbClr val="424242"/>
                </a:solidFill>
                <a:latin typeface="Segoe Sans"/>
              </a:rPr>
              <a:t>Kvinner (66 %) og ikke-binære (74 %) rapporterte høyest forekomst.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nb-NO" sz="2600" dirty="0">
                <a:solidFill>
                  <a:srgbClr val="424242"/>
                </a:solidFill>
                <a:latin typeface="Segoe Sans"/>
              </a:rPr>
              <a:t>LGBQ+, personer med funksjonsnedsettelser og etniske minoriteter rapporterte også høyere forekomst.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71674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1A1E7-331F-4A44-ECE4-4F0A08F5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Zero-</a:t>
            </a:r>
            <a:r>
              <a:rPr lang="nb-NO" dirty="0" err="1"/>
              <a:t>Tolerance</a:t>
            </a:r>
            <a:r>
              <a:rPr lang="nb-NO" dirty="0"/>
              <a:t> Code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Conduct</a:t>
            </a:r>
            <a:r>
              <a:rPr lang="nb-NO" dirty="0"/>
              <a:t> – 20 prinsipper (oppsummert på norsk)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8F474A-75D9-08E4-1B59-B137DE0C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b-NO" sz="1800" dirty="0"/>
              <a:t>Nulltoleranse: Ingen form for kjønnsbasert vold eller trakassering skal aksepteres.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Forebygging først: Institusjoner skal prioritere forebyggende tiltak.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Tydelig ansvar: Ledelsen har ansvar for å sikre trygge og respektfulle miljøer.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Inkluderende kultur: Fremme likestilling, mangfold og inkludering.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Støtte til utsatte (ofre): Tilby trygg, tilgjengelig og effektiv støtte til berørte.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Tydelige retningslinjer: Utarbeide klare og tilgjengelige retningslinjer og prosedyrer.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Trygge rapporteringskanaler: Sikre konfidensielle og lavterskel måter å rapportere på.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Beskyttelse mot gjengjeldelse: Ingen skal straffes for å rapportere vold eller trakassering.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Rettferdig behandling: Alle saker skal behandles rettferdig og upartisk.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Opplæring og bevisstgjøring: Alle ansatte og studenter skal få opplæring.</a:t>
            </a:r>
          </a:p>
        </p:txBody>
      </p:sp>
    </p:spTree>
    <p:extLst>
      <p:ext uri="{BB962C8B-B14F-4D97-AF65-F5344CB8AC3E}">
        <p14:creationId xmlns:p14="http://schemas.microsoft.com/office/powerpoint/2010/main" val="57182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E2448-3019-9A15-0182-BCB3E5CF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ACFC1-A058-7676-5042-DC1B1128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Zero-</a:t>
            </a:r>
            <a:r>
              <a:rPr lang="nb-NO" dirty="0" err="1"/>
              <a:t>Tolerance</a:t>
            </a:r>
            <a:r>
              <a:rPr lang="nb-NO" dirty="0"/>
              <a:t> Code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Conduct</a:t>
            </a:r>
            <a:r>
              <a:rPr lang="nb-NO" dirty="0"/>
              <a:t> – 20 prinsipper (oppsummert på norsk)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BAFA93-A08B-E3A3-6507-2FD9D31B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11. Ledelsesforankring: Ledelsen skal gå foran som gode eksempler.</a:t>
            </a:r>
          </a:p>
          <a:p>
            <a:pPr marL="0" indent="0">
              <a:buNone/>
            </a:pPr>
            <a:r>
              <a:rPr lang="nb-NO" sz="1800" dirty="0"/>
              <a:t>12. Datainnsamling og evaluering: Samle inn data og evaluere tiltak regelmessig.</a:t>
            </a:r>
          </a:p>
          <a:p>
            <a:pPr marL="0" indent="0">
              <a:buNone/>
            </a:pPr>
            <a:r>
              <a:rPr lang="nb-NO" sz="1800" dirty="0"/>
              <a:t>13. Tverrfaglig samarbeid: Samarbeid mellom ulike fagmiljøer og tjenester.</a:t>
            </a:r>
          </a:p>
          <a:p>
            <a:pPr marL="0" indent="0">
              <a:buNone/>
            </a:pPr>
            <a:r>
              <a:rPr lang="nb-NO" sz="1800" dirty="0"/>
              <a:t>14. Rettferdig sanksjonering: Brudd på retningslinjene skal få konsekvenser.</a:t>
            </a:r>
          </a:p>
          <a:p>
            <a:pPr marL="0" indent="0">
              <a:buNone/>
            </a:pPr>
            <a:r>
              <a:rPr lang="nb-NO" sz="1800" dirty="0"/>
              <a:t>15. Støtte til vitner og kolleger: </a:t>
            </a:r>
            <a:r>
              <a:rPr lang="nb-NO" sz="1800" dirty="0" err="1"/>
              <a:t>Bystandere</a:t>
            </a:r>
            <a:r>
              <a:rPr lang="nb-NO" sz="1800" dirty="0"/>
              <a:t> skal også få støtte og veiledning.</a:t>
            </a:r>
          </a:p>
          <a:p>
            <a:pPr marL="0" indent="0">
              <a:buNone/>
            </a:pPr>
            <a:r>
              <a:rPr lang="nb-NO" sz="1800" dirty="0"/>
              <a:t>16. Tilgjengelig informasjon: Informasjon om rettigheter og prosedyrer skal være lett tilgjengelig.</a:t>
            </a:r>
          </a:p>
          <a:p>
            <a:pPr marL="0" indent="0">
              <a:buNone/>
            </a:pPr>
            <a:r>
              <a:rPr lang="nb-NO" sz="1800" dirty="0"/>
              <a:t>17. Tilpasning til lokale forhold: Tiltak skal tilpasses nasjonale og institusjonelle kontekster.</a:t>
            </a:r>
          </a:p>
          <a:p>
            <a:pPr marL="0" indent="0">
              <a:buNone/>
            </a:pPr>
            <a:r>
              <a:rPr lang="nb-NO" sz="1800" dirty="0"/>
              <a:t>18. Forskning og kunnskapsdeling: Fremme forskning på kjønnsbasert vold og dele kunnskap.</a:t>
            </a:r>
          </a:p>
          <a:p>
            <a:pPr marL="0" indent="0">
              <a:buNone/>
            </a:pPr>
            <a:r>
              <a:rPr lang="nb-NO" sz="1800" dirty="0"/>
              <a:t>19. Langsiktig forpliktelse: Arbeidet skal være kontinuerlig og langsiktig.</a:t>
            </a:r>
          </a:p>
          <a:p>
            <a:pPr marL="0" indent="0">
              <a:buNone/>
            </a:pPr>
            <a:r>
              <a:rPr lang="nb-NO" sz="1800" dirty="0"/>
              <a:t>20. Felles ansvar: Hele institusjonen – ledelse, ansatte og studenter – har ansvar for å skape trygge miljøer</a:t>
            </a:r>
          </a:p>
          <a:p>
            <a:pPr>
              <a:buFont typeface="+mj-lt"/>
              <a:buAutoNum type="arabicPeriod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71198428"/>
      </p:ext>
    </p:extLst>
  </p:cSld>
  <p:clrMapOvr>
    <a:masterClrMapping/>
  </p:clrMapOvr>
</p:sld>
</file>

<file path=ppt/theme/theme1.xml><?xml version="1.0" encoding="utf-8"?>
<a:theme xmlns:a="http://schemas.openxmlformats.org/drawingml/2006/main" name="kif-engels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F8E015CB8349BDF801FBFC892966" ma:contentTypeVersion="14" ma:contentTypeDescription="Opprett et nytt dokument." ma:contentTypeScope="" ma:versionID="5e0560273dbe68e5fbece2978b713dbb">
  <xsd:schema xmlns:xsd="http://www.w3.org/2001/XMLSchema" xmlns:xs="http://www.w3.org/2001/XMLSchema" xmlns:p="http://schemas.microsoft.com/office/2006/metadata/properties" xmlns:ns2="f1457d63-8be5-4586-8bb5-f705fec70c67" xmlns:ns3="251e0fb5-bf36-495e-8294-83b80673fed7" targetNamespace="http://schemas.microsoft.com/office/2006/metadata/properties" ma:root="true" ma:fieldsID="126a715ab7fa64dcf8c5b43eedecbbe8" ns2:_="" ns3:_="">
    <xsd:import namespace="f1457d63-8be5-4586-8bb5-f705fec70c67"/>
    <xsd:import namespace="251e0fb5-bf36-495e-8294-83b80673f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57d63-8be5-4586-8bb5-f705fec70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adaa1cc0-8995-462d-b9c5-17c520b77c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e0fb5-bf36-495e-8294-83b80673f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457d63-8be5-4586-8bb5-f705fec70c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EDEF78-5133-41C5-B202-7748A220F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13937A-6EFD-43B2-B479-E20E4A3D82C0}">
  <ds:schemaRefs>
    <ds:schemaRef ds:uri="251e0fb5-bf36-495e-8294-83b80673fed7"/>
    <ds:schemaRef ds:uri="f1457d63-8be5-4586-8bb5-f705fec70c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E72B25-4959-489E-893D-FAD7211671C5}">
  <ds:schemaRefs>
    <ds:schemaRef ds:uri="83f1cf45-ffc3-4df7-98fe-c1aa13306aab"/>
    <ds:schemaRef ds:uri="d75064bf-a195-407b-9300-18163d15828f"/>
    <ds:schemaRef ds:uri="f1457d63-8be5-4586-8bb5-f705fec70c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ppt302B.tmp</Template>
  <TotalTime>221</TotalTime>
  <Words>790</Words>
  <Application>Microsoft Office PowerPoint</Application>
  <PresentationFormat>Skjermfremvisning (4:3)</PresentationFormat>
  <Paragraphs>84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Barlow</vt:lpstr>
      <vt:lpstr>Calibri</vt:lpstr>
      <vt:lpstr>Segoe Sans</vt:lpstr>
      <vt:lpstr>kif-engelsk</vt:lpstr>
      <vt:lpstr>Utfordringer og veien videre – hva mener Kif-komiteen må gjøres? </vt:lpstr>
      <vt:lpstr>Utfordringer og veien videre – hva mener Kif-komiteen må gjøres?                                </vt:lpstr>
      <vt:lpstr>Hva viser ARK av utfordringer som Kif ønsker å følge opp sammen med institusjonene?</vt:lpstr>
      <vt:lpstr>Fra ARK</vt:lpstr>
      <vt:lpstr>Fra ARK</vt:lpstr>
      <vt:lpstr>Ny ERA agenda for 2025-27 nevner særskilt seksuelt basert vold</vt:lpstr>
      <vt:lpstr>Trakassering er et gjennomgripende problem </vt:lpstr>
      <vt:lpstr> Zero-Tolerance Code of Conduct – 20 prinsipper (oppsummert på norsk) </vt:lpstr>
      <vt:lpstr> Zero-Tolerance Code of Conduct – 20 prinsipper (oppsummert på norsk) </vt:lpstr>
      <vt:lpstr>EU-referanser</vt:lpstr>
      <vt:lpstr>Komiteen skal</vt:lpstr>
    </vt:vector>
  </TitlesOfParts>
  <Company>Nordlandsforskning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Arbeidsgruppe for mangfold i akademia</dc:title>
  <dc:creator>Elisabet Ljunggren</dc:creator>
  <cp:lastModifiedBy>Ella Ghosh</cp:lastModifiedBy>
  <cp:revision>4</cp:revision>
  <dcterms:created xsi:type="dcterms:W3CDTF">2016-09-05T09:59:12Z</dcterms:created>
  <dcterms:modified xsi:type="dcterms:W3CDTF">2025-06-02T10:18:15Z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0x010100DD71F8E015CB8349BDF801FBFC892966</vt:lpwstr>
  </property>
  <property fmtid="{D5CDD505-2E9C-101B-9397-08002B2CF9AE}" pid="3" name="AuthorIds_UIVersion_512">
    <vt:lpwstr>11</vt:lpwstr>
  </property>
  <property fmtid="{D5CDD505-2E9C-101B-9397-08002B2CF9AE}" pid="4" name="xd_ProgID">
    <vt:lpwstr/>
  </property>
  <property fmtid="{D5CDD505-2E9C-101B-9397-08002B2CF9AE}" pid="5" name="Samhandlingsrom">
    <vt:lpwstr>KIF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